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332" r:id="rId4"/>
    <p:sldId id="262" r:id="rId5"/>
    <p:sldId id="263" r:id="rId6"/>
    <p:sldId id="259" r:id="rId7"/>
    <p:sldId id="314" r:id="rId8"/>
    <p:sldId id="309" r:id="rId9"/>
    <p:sldId id="281" r:id="rId10"/>
    <p:sldId id="282" r:id="rId11"/>
    <p:sldId id="316" r:id="rId12"/>
    <p:sldId id="306" r:id="rId13"/>
    <p:sldId id="308" r:id="rId14"/>
    <p:sldId id="287" r:id="rId15"/>
    <p:sldId id="305" r:id="rId16"/>
    <p:sldId id="297" r:id="rId17"/>
    <p:sldId id="357" r:id="rId18"/>
    <p:sldId id="359" r:id="rId19"/>
    <p:sldId id="303" r:id="rId20"/>
    <p:sldId id="304" r:id="rId21"/>
    <p:sldId id="33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4A2E"/>
    <a:srgbClr val="209598"/>
    <a:srgbClr val="006B63"/>
    <a:srgbClr val="71CCBC"/>
    <a:srgbClr val="6FCDCD"/>
    <a:srgbClr val="0E445E"/>
    <a:srgbClr val="1B8284"/>
    <a:srgbClr val="1F9396"/>
    <a:srgbClr val="074F50"/>
    <a:srgbClr val="F4F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F9D4DD-23FA-4A1F-B4F3-994118A7BB89}" styleName="{d27b558c-881a-4a59-9799-e04a28f8aa34}">
    <a:wholeTbl>
      <a:tcTxStyle>
        <a:fontRef idx="none">
          <a:prstClr val="black"/>
        </a:fontRef>
      </a:tcTxStyle>
      <a:tcStyle>
        <a:tcBdr>
          <a:top>
            <a:ln w="12700" cmpd="sng">
              <a:solidFill>
                <a:srgbClr val="8EBFD6"/>
              </a:solidFill>
            </a:ln>
          </a:top>
          <a:bottom>
            <a:ln w="12700" cmpd="sng">
              <a:solidFill>
                <a:srgbClr val="8EBFD6"/>
              </a:solidFill>
            </a:ln>
          </a:bottom>
          <a:insideV>
            <a:ln w="12700" cmpd="sng">
              <a:solidFill>
                <a:srgbClr val="8EBFD6"/>
              </a:solidFill>
            </a:ln>
          </a:insideV>
        </a:tcBdr>
        <a:fill>
          <a:solidFill>
            <a:srgbClr val="FFFFFF"/>
          </a:solidFill>
        </a:fill>
      </a:tcStyle>
    </a:wholeTbl>
    <a:band2H>
      <a:tcTxStyle>
        <a:fontRef idx="none">
          <a:prstClr val="black"/>
        </a:fontRef>
      </a:tcTxStyle>
      <a:tcStyle>
        <a:tcBdr/>
        <a:fill>
          <a:solidFill>
            <a:srgbClr val="B9D6E6"/>
          </a:solidFill>
        </a:fill>
      </a:tcStyle>
    </a:band2H>
    <a:firstRow>
      <a:tcTxStyle>
        <a:fontRef idx="none">
          <a:prstClr val="black"/>
        </a:fontRef>
      </a:tcTxStyle>
      <a:tcStyle>
        <a:tcBdr>
          <a:bottom>
            <a:ln w="12700" cmpd="sng">
              <a:solidFill>
                <a:srgbClr val="8EBFD6"/>
              </a:solidFill>
            </a:ln>
          </a:bottom>
        </a:tcBdr>
        <a:fill>
          <a:solidFill>
            <a:srgbClr val="B9D6E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202" autoAdjust="0"/>
  </p:normalViewPr>
  <p:slideViewPr>
    <p:cSldViewPr snapToGrid="0" snapToObjects="1">
      <p:cViewPr varScale="1">
        <p:scale>
          <a:sx n="61" d="100"/>
          <a:sy n="61" d="100"/>
        </p:scale>
        <p:origin x="357" y="30"/>
      </p:cViewPr>
      <p:guideLst/>
    </p:cSldViewPr>
  </p:slideViewPr>
  <p:notesTextViewPr>
    <p:cViewPr>
      <p:scale>
        <a:sx n="1" d="1"/>
        <a:sy n="1" d="1"/>
      </p:scale>
      <p:origin x="0" y="0"/>
    </p:cViewPr>
  </p:notesTextViewPr>
  <p:sorterViewPr>
    <p:cViewPr>
      <p:scale>
        <a:sx n="100" d="100"/>
        <a:sy n="100" d="100"/>
      </p:scale>
      <p:origin x="0" y="-141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74D51-E9B0-46C6-AD5B-02A827B90B3F}" type="datetimeFigureOut">
              <a:rPr lang="zh-CN" altLang="en-US" smtClean="0"/>
              <a:t>2023/9/26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DCC52-CF78-4713-A078-3B085CCAEEC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EDCC52-CF78-4713-A078-3B085CCAEECB}" type="slidenum">
              <a:rPr lang="zh-CN" altLang="en-US" smtClean="0"/>
              <a:t>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EDCC52-CF78-4713-A078-3B085CCAEECB}"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6AAAC03D-D10A-CA45-B08B-41F84E5E6C95}" type="datetimeFigureOut">
              <a:rPr kumimoji="1" lang="zh-CN" altLang="en-US" smtClean="0"/>
              <a:t>2023/9/26</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EC9AFCA-08AE-FA40-BE6C-94C52365E2A2}"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AC03D-D10A-CA45-B08B-41F84E5E6C95}" type="datetimeFigureOut">
              <a:rPr kumimoji="1" lang="zh-CN" altLang="en-US" smtClean="0"/>
              <a:t>2023/9/26</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9AFCA-08AE-FA40-BE6C-94C52365E2A2}"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image" Target="../media/image2.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slideLayout" Target="../slideLayouts/slideLayout1.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ttp://photo-static-api.fotomore.com/creative/vcg/400/new/VCG211303537546.jpg" descr="&amp;pky07114527360_sjzg_VCG211303537546&amp;2&amp;src_rpledit_likech&amp;"/>
          <p:cNvPicPr>
            <a:picLocks noChangeAspect="1"/>
          </p:cNvPicPr>
          <p:nvPr/>
        </p:nvPicPr>
        <p:blipFill>
          <a:blip r:embed="rId2"/>
          <a:srcRect b="49221"/>
          <a:stretch>
            <a:fillRect/>
          </a:stretch>
        </p:blipFill>
        <p:spPr>
          <a:xfrm>
            <a:off x="23570" y="1337654"/>
            <a:ext cx="12181205" cy="5571490"/>
          </a:xfrm>
          <a:prstGeom prst="rect">
            <a:avLst/>
          </a:prstGeom>
          <a:effectLst/>
        </p:spPr>
      </p:pic>
      <p:sp>
        <p:nvSpPr>
          <p:cNvPr id="5" name="标题 1"/>
          <p:cNvSpPr txBox="1"/>
          <p:nvPr/>
        </p:nvSpPr>
        <p:spPr>
          <a:xfrm>
            <a:off x="1037491" y="1222747"/>
            <a:ext cx="10376385" cy="1185362"/>
          </a:xfrm>
          <a:prstGeom prst="rect">
            <a:avLst/>
          </a:prstGeom>
          <a:effectLst/>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1" lang="zh-CN" altLang="en-US" sz="3200" b="1" i="0" u="none" strike="noStrike" kern="1200" cap="none" spc="300" normalizeH="0" baseline="0" noProof="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微软雅黑" panose="020B0503020204020204" charset="-122"/>
              </a:rPr>
              <a:t>节水型社会建设的</a:t>
            </a:r>
            <a:r>
              <a:rPr kumimoji="1" lang="zh-CN" altLang="en-US" sz="3200" b="1" i="0" u="none" strike="noStrike" kern="1200" cap="none" spc="300" normalizeH="0" baseline="0" noProof="0" dirty="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微软雅黑" panose="020B0503020204020204" charset="-122"/>
              </a:rPr>
              <a:t>一个综合分析框架：</a:t>
            </a:r>
            <a:r>
              <a:rPr kumimoji="1" lang="en-US" altLang="zh-CN" sz="3200" b="1" i="0" u="none" strike="noStrike" kern="1200" cap="none" spc="300" normalizeH="0" baseline="0" noProof="0" dirty="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微软雅黑" panose="020B0503020204020204" charset="-122"/>
              </a:rPr>
              <a:t>I-NEE</a:t>
            </a:r>
          </a:p>
        </p:txBody>
      </p:sp>
      <p:sp>
        <p:nvSpPr>
          <p:cNvPr id="6" name="文本框 5"/>
          <p:cNvSpPr txBox="1"/>
          <p:nvPr/>
        </p:nvSpPr>
        <p:spPr>
          <a:xfrm>
            <a:off x="4947131" y="2905780"/>
            <a:ext cx="180594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F9396"/>
                </a:solidFill>
                <a:effectLst/>
                <a:uLnTx/>
                <a:uFillTx/>
                <a:latin typeface="微软雅黑" panose="020B0503020204020204" charset="-122"/>
                <a:ea typeface="微软雅黑" panose="020B0503020204020204" charset="-122"/>
                <a:cs typeface="+mn-cs"/>
              </a:rPr>
              <a:t>杨开忠</a:t>
            </a:r>
            <a:endParaRPr kumimoji="0" lang="en-US" altLang="zh-CN" sz="2800" b="1" i="0" u="none" strike="noStrike" kern="1200" cap="none" spc="0" normalizeH="0" baseline="0" noProof="0" dirty="0">
              <a:ln>
                <a:noFill/>
              </a:ln>
              <a:solidFill>
                <a:srgbClr val="1F9396"/>
              </a:solidFill>
              <a:effectLst/>
              <a:uLnTx/>
              <a:uFillTx/>
              <a:latin typeface="微软雅黑" panose="020B0503020204020204" charset="-122"/>
              <a:ea typeface="微软雅黑" panose="020B0503020204020204" charset="-122"/>
              <a:cs typeface="+mn-cs"/>
            </a:endParaRPr>
          </a:p>
        </p:txBody>
      </p:sp>
      <p:sp>
        <p:nvSpPr>
          <p:cNvPr id="9" name="文本框 8"/>
          <p:cNvSpPr txBox="1"/>
          <p:nvPr/>
        </p:nvSpPr>
        <p:spPr>
          <a:xfrm>
            <a:off x="4947285" y="6235065"/>
            <a:ext cx="1559560" cy="3683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200" normalizeH="0" noProof="0" dirty="0">
                <a:ln>
                  <a:noFill/>
                </a:ln>
                <a:solidFill>
                  <a:srgbClr val="209598"/>
                </a:solidFill>
                <a:effectLst/>
                <a:uLnTx/>
                <a:uFillTx/>
                <a:latin typeface="微软雅黑" panose="020B0503020204020204" charset="-122"/>
                <a:ea typeface="微软雅黑" panose="020B0503020204020204" charset="-122"/>
                <a:cs typeface="+mn-cs"/>
              </a:rPr>
              <a:t>2023</a:t>
            </a:r>
            <a:r>
              <a:rPr kumimoji="0" lang="zh-CN" altLang="en-US" b="1" i="0" u="none" strike="noStrike" kern="1200" cap="none" spc="200" normalizeH="0" noProof="0" dirty="0">
                <a:ln>
                  <a:noFill/>
                </a:ln>
                <a:solidFill>
                  <a:srgbClr val="209598"/>
                </a:solidFill>
                <a:effectLst/>
                <a:uLnTx/>
                <a:uFillTx/>
                <a:latin typeface="微软雅黑" panose="020B0503020204020204" charset="-122"/>
                <a:ea typeface="微软雅黑" panose="020B0503020204020204" charset="-122"/>
                <a:cs typeface="+mn-cs"/>
              </a:rPr>
              <a:t>年</a:t>
            </a:r>
            <a:r>
              <a:rPr kumimoji="0" lang="en-US" altLang="zh-CN" b="1" i="0" u="none" strike="noStrike" kern="1200" cap="none" spc="200" normalizeH="0" noProof="0">
                <a:ln>
                  <a:noFill/>
                </a:ln>
                <a:solidFill>
                  <a:srgbClr val="209598"/>
                </a:solidFill>
                <a:effectLst/>
                <a:uLnTx/>
                <a:uFillTx/>
                <a:latin typeface="微软雅黑" panose="020B0503020204020204" charset="-122"/>
                <a:ea typeface="微软雅黑" panose="020B0503020204020204" charset="-122"/>
                <a:cs typeface="+mn-cs"/>
              </a:rPr>
              <a:t>9</a:t>
            </a:r>
            <a:r>
              <a:rPr kumimoji="0" lang="zh-CN" altLang="en-US" b="1" i="0" u="none" strike="noStrike" kern="1200" cap="none" spc="200" normalizeH="0" noProof="0">
                <a:ln>
                  <a:noFill/>
                </a:ln>
                <a:solidFill>
                  <a:srgbClr val="209598"/>
                </a:solidFill>
                <a:effectLst/>
                <a:uLnTx/>
                <a:uFillTx/>
                <a:latin typeface="微软雅黑" panose="020B0503020204020204" charset="-122"/>
                <a:ea typeface="微软雅黑" panose="020B0503020204020204" charset="-122"/>
                <a:cs typeface="+mn-cs"/>
              </a:rPr>
              <a:t>月</a:t>
            </a:r>
            <a:endParaRPr kumimoji="0" lang="zh-CN" altLang="en-US" sz="800" b="1" i="0" u="none" strike="noStrike" kern="1200" cap="none" spc="200" normalizeH="0" noProof="0" dirty="0">
              <a:ln>
                <a:noFill/>
              </a:ln>
              <a:solidFill>
                <a:srgbClr val="209598"/>
              </a:solidFill>
              <a:effectLst/>
              <a:uLnTx/>
              <a:uFillTx/>
              <a:latin typeface="微软雅黑" panose="020B0503020204020204" charset="-122"/>
              <a:ea typeface="微软雅黑" panose="020B0503020204020204" charset="-122"/>
              <a:cs typeface="+mn-cs"/>
            </a:endParaRPr>
          </a:p>
        </p:txBody>
      </p:sp>
      <p:pic>
        <p:nvPicPr>
          <p:cNvPr id="10" name="图片 9" descr="4倍放大"/>
          <p:cNvPicPr>
            <a:picLocks noChangeAspect="1"/>
          </p:cNvPicPr>
          <p:nvPr/>
        </p:nvPicPr>
        <p:blipFill>
          <a:blip r:embed="rId3"/>
          <a:srcRect r="74487" b="-13203"/>
          <a:stretch>
            <a:fillRect/>
          </a:stretch>
        </p:blipFill>
        <p:spPr>
          <a:xfrm>
            <a:off x="604363" y="341074"/>
            <a:ext cx="1241425" cy="544830"/>
          </a:xfrm>
          <a:prstGeom prst="rect">
            <a:avLst/>
          </a:prstGeom>
        </p:spPr>
      </p:pic>
      <p:sp>
        <p:nvSpPr>
          <p:cNvPr id="11" name="文本框 9"/>
          <p:cNvSpPr txBox="1"/>
          <p:nvPr/>
        </p:nvSpPr>
        <p:spPr>
          <a:xfrm>
            <a:off x="1845788" y="236939"/>
            <a:ext cx="5443220"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2" name="副标题 3074"/>
          <p:cNvSpPr txBox="1">
            <a:spLocks noChangeArrowheads="1"/>
          </p:cNvSpPr>
          <p:nvPr/>
        </p:nvSpPr>
        <p:spPr>
          <a:xfrm>
            <a:off x="2775341" y="4123399"/>
            <a:ext cx="5495639" cy="16497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zh-CN" altLang="en-US" sz="1800" b="1" dirty="0">
                <a:solidFill>
                  <a:srgbClr val="1F9396"/>
                </a:solidFill>
                <a:latin typeface="微软雅黑" panose="020B0503020204020204" charset="-122"/>
                <a:ea typeface="微软雅黑" panose="020B0503020204020204" charset="-122"/>
              </a:rPr>
              <a:t>中国社会科学院大学应用经济学院院长</a:t>
            </a:r>
            <a:endParaRPr lang="en-US" altLang="zh-CN" sz="1800" b="1" dirty="0">
              <a:solidFill>
                <a:srgbClr val="1F9396"/>
              </a:solidFill>
              <a:latin typeface="微软雅黑" panose="020B0503020204020204" charset="-122"/>
              <a:ea typeface="微软雅黑" panose="020B0503020204020204" charset="-122"/>
            </a:endParaRPr>
          </a:p>
          <a:p>
            <a:pPr marL="0" indent="0" algn="ctr">
              <a:lnSpc>
                <a:spcPct val="100000"/>
              </a:lnSpc>
              <a:buNone/>
              <a:defRPr/>
            </a:pPr>
            <a:r>
              <a:rPr kumimoji="0" lang="zh-CN" altLang="en-US" sz="1800" b="1" i="0" u="none" strike="noStrike" kern="1200" cap="none" spc="0" normalizeH="0" baseline="0" noProof="0" dirty="0">
                <a:ln>
                  <a:noFill/>
                </a:ln>
                <a:solidFill>
                  <a:srgbClr val="1F9396"/>
                </a:solidFill>
                <a:effectLst/>
                <a:uLnTx/>
                <a:uFillTx/>
                <a:latin typeface="微软雅黑" panose="020B0503020204020204" charset="-122"/>
                <a:ea typeface="微软雅黑" panose="020B0503020204020204" charset="-122"/>
              </a:rPr>
              <a:t>中国社会科学院生态文明研究所党委书记</a:t>
            </a:r>
            <a:endParaRPr kumimoji="0" lang="en-US" altLang="zh-CN" sz="1800" b="1" i="0" u="none" strike="noStrike" kern="1200" cap="none" spc="0" normalizeH="0" baseline="0" noProof="0" dirty="0">
              <a:ln>
                <a:noFill/>
              </a:ln>
              <a:solidFill>
                <a:srgbClr val="1F9396"/>
              </a:solidFill>
              <a:effectLst/>
              <a:uLnTx/>
              <a:uFillTx/>
              <a:latin typeface="微软雅黑" panose="020B0503020204020204" charset="-122"/>
              <a:ea typeface="微软雅黑" panose="020B0503020204020204" charset="-122"/>
            </a:endParaRPr>
          </a:p>
          <a:p>
            <a:pPr marL="0" indent="0" algn="ctr">
              <a:lnSpc>
                <a:spcPct val="100000"/>
              </a:lnSpc>
              <a:buNone/>
              <a:defRPr/>
            </a:pPr>
            <a:r>
              <a:rPr kumimoji="0" lang="zh-CN" altLang="en-US" sz="1800" b="1" i="0" u="none" strike="noStrike" kern="1200" cap="none" spc="0" normalizeH="0" baseline="0" noProof="0" dirty="0">
                <a:ln>
                  <a:noFill/>
                </a:ln>
                <a:solidFill>
                  <a:srgbClr val="1F9396"/>
                </a:solidFill>
                <a:effectLst/>
                <a:uLnTx/>
                <a:uFillTx/>
                <a:latin typeface="微软雅黑" panose="020B0503020204020204" charset="-122"/>
                <a:ea typeface="微软雅黑" panose="020B0503020204020204" charset="-122"/>
              </a:rPr>
              <a:t>国际欧亚科学院院士</a:t>
            </a:r>
            <a:endParaRPr kumimoji="0" lang="en-US" altLang="zh-CN" sz="1800" b="1" i="0" u="none" strike="noStrike" kern="1200" cap="none" spc="0" normalizeH="0" baseline="0" noProof="0" dirty="0">
              <a:ln>
                <a:noFill/>
              </a:ln>
              <a:solidFill>
                <a:srgbClr val="1F9396"/>
              </a:solidFill>
              <a:effectLst/>
              <a:uLnTx/>
              <a:uFillTx/>
              <a:latin typeface="微软雅黑" panose="020B0503020204020204" charset="-122"/>
              <a:ea typeface="微软雅黑" panose="020B0503020204020204" charset="-122"/>
            </a:endParaRPr>
          </a:p>
          <a:p>
            <a:pPr marL="0" marR="0" lvl="0" indent="0" algn="l" defTabSz="914400" rtl="0" eaLnBrk="1" fontAlgn="auto" latinLnBrk="0" hangingPunct="1">
              <a:lnSpc>
                <a:spcPct val="100000"/>
              </a:lnSpc>
              <a:spcAft>
                <a:spcPts val="0"/>
              </a:spcAft>
              <a:buClrTx/>
              <a:buSzTx/>
              <a:buFont typeface="Arial" panose="020B0604020202020204" pitchFamily="34" charset="0"/>
              <a:buNone/>
              <a:defRPr/>
            </a:pPr>
            <a:endParaRPr kumimoji="0" lang="en-US" altLang="zh-CN" sz="1800" b="1" i="0" u="none" strike="noStrike" kern="1200" cap="none" spc="0" normalizeH="0" baseline="0" noProof="0" dirty="0">
              <a:ln>
                <a:noFill/>
              </a:ln>
              <a:solidFill>
                <a:srgbClr val="024481"/>
              </a:solidFill>
              <a:effectLst/>
              <a:uLnTx/>
              <a:uFillTx/>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686"/>
            <a:ext cx="12192000" cy="999993"/>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119607" y="107525"/>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4" name="图片 3" descr="4倍放大"/>
          <p:cNvPicPr>
            <a:picLocks noChangeAspect="1"/>
          </p:cNvPicPr>
          <p:nvPr/>
        </p:nvPicPr>
        <p:blipFill>
          <a:blip r:embed="rId2"/>
          <a:srcRect r="74487" b="-13203"/>
          <a:stretch>
            <a:fillRect/>
          </a:stretch>
        </p:blipFill>
        <p:spPr>
          <a:xfrm>
            <a:off x="6851548" y="141751"/>
            <a:ext cx="1241425" cy="544830"/>
          </a:xfrm>
          <a:prstGeom prst="rect">
            <a:avLst/>
          </a:prstGeom>
        </p:spPr>
      </p:pic>
      <p:sp>
        <p:nvSpPr>
          <p:cNvPr id="6" name="文本框 5"/>
          <p:cNvSpPr txBox="1"/>
          <p:nvPr/>
        </p:nvSpPr>
        <p:spPr>
          <a:xfrm>
            <a:off x="1236345" y="1334770"/>
            <a:ext cx="9719310" cy="4960012"/>
          </a:xfrm>
          <a:prstGeom prst="rect">
            <a:avLst/>
          </a:prstGeom>
          <a:noFill/>
          <a:ln w="19050">
            <a:solidFill>
              <a:srgbClr val="1B8284"/>
            </a:solidFill>
          </a:ln>
        </p:spPr>
        <p:txBody>
          <a:bodyPr wrap="square">
            <a:spAutoFit/>
          </a:bodyPr>
          <a:lstStyle/>
          <a:p>
            <a:pPr marL="342900" indent="-342900" algn="just">
              <a:lnSpc>
                <a:spcPct val="150000"/>
              </a:lnSpc>
              <a:buFont typeface="Arial" panose="020B0604020202020204" pitchFamily="34" charset="0"/>
              <a:buChar char="•"/>
            </a:pPr>
            <a:r>
              <a:rPr lang="zh-CN" altLang="en-US" sz="20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从</a:t>
            </a:r>
            <a:r>
              <a:rPr lang="zh-CN" altLang="zh-CN" sz="20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经济</a:t>
            </a:r>
            <a:r>
              <a:rPr lang="zh-CN" altLang="en-US" sz="2000" b="1"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视角来看，人类社会</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对</a:t>
            </a:r>
            <a:r>
              <a:rPr lang="zh-CN"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环境</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的</a:t>
            </a:r>
            <a:r>
              <a:rPr lang="zh-CN"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冲击力</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a:t>
            </a:r>
          </a:p>
          <a:p>
            <a:pPr marL="800100" lvl="1" indent="-342900" algn="just">
              <a:lnSpc>
                <a:spcPct val="150000"/>
              </a:lnSpc>
              <a:buFont typeface="Arial" panose="020B0604020202020204" pitchFamily="34" charset="0"/>
              <a:buChar char="•"/>
            </a:pP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一方面决定于经济规模（</a:t>
            </a:r>
            <a:r>
              <a:rPr lang="en-US" altLang="zh-CN"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GDP</a:t>
            </a:r>
            <a:r>
              <a:rPr lang="zh-CN" altLang="en-US" sz="2000" dirty="0">
                <a:solidFill>
                  <a:srgbClr val="000000"/>
                </a:solidFill>
                <a:effectLst/>
                <a:latin typeface="宋体" panose="02010600030101010101" pitchFamily="2" charset="-122"/>
                <a:ea typeface="宋体" panose="02010600030101010101" pitchFamily="2" charset="-122"/>
                <a:cs typeface="Times New Roman" panose="02020603050405020304" pitchFamily="18" charset="0"/>
                <a:sym typeface="+mn-ea"/>
              </a:rPr>
              <a:t>），也就是：</a:t>
            </a:r>
            <a:r>
              <a:rPr lang="zh-CN"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参与</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交</a:t>
            </a:r>
            <a:r>
              <a:rPr lang="zh-CN"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互</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作用</a:t>
            </a:r>
            <a:r>
              <a:rPr lang="zh-CN"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的人的多少</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和富裕水平（人均</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GDP</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）协同。根据古典、新兴古典经济学这决定于分工经济和交换能力</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b="1" dirty="0">
                <a:solidFill>
                  <a:srgbClr val="C00000"/>
                </a:solidFill>
                <a:effectLst/>
                <a:latin typeface="宋体" panose="02010600030101010101" pitchFamily="2" charset="-122"/>
                <a:ea typeface="宋体" panose="02010600030101010101" pitchFamily="2" charset="-122"/>
                <a:sym typeface="+mn-ea"/>
              </a:rPr>
              <a:t>交换效率</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的互动；根据新增长、新贸易和新经济地理学理论则决定于规模经济、要素流动、贸易自由度的互动。这就是说，经济学理论告诉我们，富裕程度提高在于生产</a:t>
            </a:r>
            <a:r>
              <a:rPr lang="zh-CN"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集中化、</a:t>
            </a:r>
            <a:r>
              <a:rPr lang="zh-CN" altLang="en-US" sz="2000" dirty="0">
                <a:solidFill>
                  <a:srgbClr val="333333"/>
                </a:solidFill>
                <a:effectLst/>
                <a:latin typeface="宋体" panose="02010600030101010101" pitchFamily="2" charset="-122"/>
                <a:ea typeface="宋体" panose="02010600030101010101" pitchFamily="2" charset="-122"/>
                <a:sym typeface="+mn-ea"/>
              </a:rPr>
              <a:t>交换效率</a:t>
            </a:r>
            <a:r>
              <a:rPr lang="zh-CN"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的</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互动。</a:t>
            </a:r>
            <a:endPar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800100" lvl="1" indent="-342900" algn="just">
              <a:lnSpc>
                <a:spcPct val="150000"/>
              </a:lnSpc>
              <a:buFont typeface="Arial" panose="020B0604020202020204" pitchFamily="34" charset="0"/>
              <a:buChar char="•"/>
            </a:pPr>
            <a:endParaRPr lang="en-US" altLang="zh-CN" sz="7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800100" lvl="1" indent="-342900" algn="just">
              <a:lnSpc>
                <a:spcPct val="150000"/>
              </a:lnSpc>
              <a:buFont typeface="Arial" panose="020B0604020202020204" pitchFamily="34" charset="0"/>
              <a:buChar char="•"/>
            </a:pPr>
            <a:endParaRPr lang="en-US" altLang="zh-CN" sz="7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800100" lvl="1" indent="-342900" algn="just">
              <a:lnSpc>
                <a:spcPct val="150000"/>
              </a:lnSpc>
              <a:buFont typeface="Arial" panose="020B0604020202020204" pitchFamily="34" charset="0"/>
              <a:buChar char="•"/>
            </a:pP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另一方面决定于经济绿色，也就是经济环境友好度。后者决定于单位经济活动消耗的能源（能源消耗量／ＧＤＰ）</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mn-ea"/>
              </a:rPr>
              <a:t>能耗强度</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mn-ea"/>
              </a:rPr>
              <a:t>能源需求率</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（即单位物质周转</a:t>
            </a:r>
            <a:r>
              <a:rPr lang="zh-CN" altLang="en-US" sz="20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mn-ea"/>
              </a:rPr>
              <a:t>能耗需求</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物质周转量</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能源消耗量）、（物质周转）</a:t>
            </a:r>
            <a:r>
              <a:rPr lang="zh-CN" altLang="en-US" sz="2000" b="1" dirty="0">
                <a:solidFill>
                  <a:srgbClr val="C00000"/>
                </a:solidFill>
                <a:latin typeface="宋体" panose="02010600030101010101" pitchFamily="2" charset="-122"/>
                <a:ea typeface="宋体" panose="02010600030101010101" pitchFamily="2" charset="-122"/>
                <a:cs typeface="Times New Roman" panose="02020603050405020304" pitchFamily="18" charset="0"/>
                <a:sym typeface="+mn-ea"/>
              </a:rPr>
              <a:t>环境冲击强度</a:t>
            </a:r>
            <a:r>
              <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（Ｉ／周转量）之</a:t>
            </a:r>
            <a:r>
              <a:rPr lang="zh-CN" altLang="en-US" sz="2000" dirty="0">
                <a:solidFill>
                  <a:srgbClr val="000000"/>
                </a:solidFill>
                <a:latin typeface="宋体" panose="02010600030101010101" pitchFamily="2" charset="-122"/>
                <a:ea typeface="宋体" panose="02010600030101010101" pitchFamily="2" charset="-122"/>
                <a:cs typeface="Times New Roman" panose="02020603050405020304" pitchFamily="18" charset="0"/>
                <a:sym typeface="+mn-ea"/>
              </a:rPr>
              <a:t>间的互动 。</a:t>
            </a:r>
            <a:endPar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8686"/>
            <a:ext cx="12192000" cy="999993"/>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486618" y="130889"/>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4" name="图片 3" descr="4倍放大"/>
          <p:cNvPicPr>
            <a:picLocks noChangeAspect="1"/>
          </p:cNvPicPr>
          <p:nvPr/>
        </p:nvPicPr>
        <p:blipFill>
          <a:blip r:embed="rId4"/>
          <a:srcRect r="74487" b="-13203"/>
          <a:stretch>
            <a:fillRect/>
          </a:stretch>
        </p:blipFill>
        <p:spPr>
          <a:xfrm>
            <a:off x="7208363" y="172164"/>
            <a:ext cx="1241425" cy="544830"/>
          </a:xfrm>
          <a:prstGeom prst="rect">
            <a:avLst/>
          </a:prstGeom>
        </p:spPr>
      </p:pic>
      <mc:AlternateContent xmlns:mc="http://schemas.openxmlformats.org/markup-compatibility/2006" xmlns:a14="http://schemas.microsoft.com/office/drawing/2010/main">
        <mc:Choice Requires="a14">
          <p:sp>
            <p:nvSpPr>
              <p:cNvPr id="6" name="文本框 5"/>
              <p:cNvSpPr txBox="1"/>
              <p:nvPr/>
            </p:nvSpPr>
            <p:spPr>
              <a:xfrm>
                <a:off x="1038225" y="1097915"/>
                <a:ext cx="9963785" cy="5137785"/>
              </a:xfrm>
              <a:prstGeom prst="rect">
                <a:avLst/>
              </a:prstGeom>
              <a:noFill/>
              <a:ln w="19050">
                <a:solidFill>
                  <a:srgbClr val="1B8284"/>
                </a:solidFill>
              </a:ln>
            </p:spPr>
            <p:txBody>
              <a:bodyPr wrap="square">
                <a:noAutofit/>
              </a:bodyPr>
              <a:lstStyle/>
              <a:p>
                <a:pPr marL="1257300" lvl="2" indent="-342900" algn="just">
                  <a:lnSpc>
                    <a:spcPct val="150000"/>
                  </a:lnSpc>
                  <a:buFont typeface="Arial" panose="020B0604020202020204" pitchFamily="34" charset="0"/>
                  <a:buChar char="•"/>
                </a:pPr>
                <a:endParaRPr lang="en-US"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综合来讲，人类社会的环境影响是</a:t>
                </a:r>
                <a:r>
                  <a:rPr lang="zh-CN"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人口、交换</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效率、</a:t>
                </a:r>
                <a:r>
                  <a:rPr lang="zh-CN"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sym typeface="+mn-ea"/>
                  </a:rPr>
                  <a:t>生产集中化、</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能耗强度、</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sym typeface="+mn-ea"/>
                  </a:rPr>
                  <a:t>能源驱动效率</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、环境影响</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度</a:t>
                </a:r>
                <a:r>
                  <a:rPr lang="zh-CN"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共同作用</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的产物</a:t>
                </a:r>
                <a:r>
                  <a:rPr lang="zh-CN"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a:t>
                </a:r>
                <a:endParaRPr lang="en-US"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endParaRPr>
              </a:p>
              <a:p>
                <a:pPr marL="342900" indent="-342900" algn="just">
                  <a:lnSpc>
                    <a:spcPct val="150000"/>
                  </a:lnSpc>
                  <a:buFont typeface="Arial" panose="020B0604020202020204" pitchFamily="34" charset="0"/>
                  <a:buChar char="•"/>
                </a:pPr>
                <a:r>
                  <a:rPr lang="en-US" altLang="zh-CN" sz="24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I-NEE</a:t>
                </a:r>
                <a:r>
                  <a:rPr lang="zh-CN" altLang="en-US" sz="2400" b="1" dirty="0">
                    <a:solidFill>
                      <a:srgbClr val="000000"/>
                    </a:solidFill>
                    <a:latin typeface="宋体" panose="02010600030101010101" pitchFamily="2" charset="-122"/>
                    <a:ea typeface="宋体" panose="02010600030101010101" pitchFamily="2" charset="-122"/>
                    <a:cs typeface="Times New Roman" panose="02020603050405020304" pitchFamily="18" charset="0"/>
                  </a:rPr>
                  <a:t>线性形式</a:t>
                </a:r>
                <a:r>
                  <a:rPr lang="zh-CN" altLang="en-US" sz="2400" dirty="0">
                    <a:solidFill>
                      <a:srgbClr val="000000"/>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我们即可以得到</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绿色低碳发展</a:t>
                </a:r>
                <a:r>
                  <a:rPr lang="zh-CN"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的新生态经济综合</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线性</a:t>
                </a:r>
                <a:r>
                  <a:rPr lang="zh-CN"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框架</a:t>
                </a:r>
                <a: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a:t>
                </a:r>
                <a:endParaRPr lang="en-US"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m:rPr>
                          <m:nor/>
                        </m:rPr>
                        <a:rPr lang="en-US" altLang="zh-CN" sz="2400" b="0" i="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m:t> </m:t>
                      </m:r>
                      <m:r>
                        <m:rPr>
                          <m:nor/>
                        </m:rPr>
                        <a:rPr lang="zh-CN"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m:t>环境影响</m:t>
                      </m:r>
                      <m:r>
                        <m:rPr>
                          <m:nor/>
                        </m:rP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m:t>(</m:t>
                      </m:r>
                      <m:r>
                        <m:rPr>
                          <m:nor/>
                        </m:rP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m:t>I</m:t>
                      </m:r>
                      <m:r>
                        <m:rPr>
                          <m:nor/>
                        </m:rP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m:t>)=</m:t>
                      </m:r>
                    </m:oMath>
                  </m:oMathPara>
                </a14:m>
                <a:endPar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pPr>
                <a14:m>
                  <m:oMath xmlns:m="http://schemas.openxmlformats.org/officeDocument/2006/math">
                    <m:r>
                      <m:rPr>
                        <m:nor/>
                      </m:rP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m:t>人口</m:t>
                    </m:r>
                    <m:d>
                      <m:dPr>
                        <m:begChr m:val="（"/>
                        <m:endChr m:val="）"/>
                        <m:ctrlPr>
                          <a:rPr lang="zh-CN" altLang="en-US" sz="2400" b="0" i="1" dirty="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m:t>𝑃</m:t>
                        </m:r>
                      </m:e>
                    </m:d>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zh-CN"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交换</m:t>
                    </m:r>
                    <m:r>
                      <a:rPr lang="zh-CN" altLang="en-US" sz="24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效率</m:t>
                    </m:r>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E</m:t>
                    </m:r>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zh-CN"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生产集中化</m:t>
                    </m:r>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A</m:t>
                    </m:r>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能</m:t>
                    </m:r>
                    <m:r>
                      <a:rPr lang="en-US" altLang="zh-CN" sz="24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耗</m:t>
                    </m:r>
                    <m:r>
                      <a:rPr lang="zh-CN" altLang="en-US" sz="24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密度（</m:t>
                    </m:r>
                    <m:r>
                      <a:rPr lang="en-US" altLang="zh-CN" sz="2400" b="0" i="1"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𝐷</m:t>
                    </m:r>
                    <m:r>
                      <a:rPr lang="zh-CN" altLang="en-US" sz="24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nor/>
                      </m:rP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sym typeface="+mn-ea"/>
                      </a:rPr>
                      <m:t>能</m:t>
                    </m:r>
                    <m:r>
                      <a:rPr lang="zh-CN" altLang="en-US" sz="2400" i="1" dirty="0">
                        <a:solidFill>
                          <a:srgbClr val="000000"/>
                        </a:solidFill>
                        <a:latin typeface="Cambria Math" panose="02040503050406030204" pitchFamily="18" charset="0"/>
                        <a:ea typeface="宋体" panose="02010600030101010101" pitchFamily="2" charset="-122"/>
                        <a:cs typeface="Times New Roman" panose="02020603050405020304" pitchFamily="18" charset="0"/>
                        <a:sym typeface="+mn-ea"/>
                      </a:rPr>
                      <m:t>耗需求</m:t>
                    </m:r>
                    <m:r>
                      <m:rPr>
                        <m:nor/>
                      </m:rPr>
                      <a:rPr lang="zh-CN" altLang="en-US" sz="2400" dirty="0">
                        <a:solidFill>
                          <a:srgbClr val="000000"/>
                        </a:solidFill>
                        <a:latin typeface="Cambria Math" panose="02040503050406030204" pitchFamily="18" charset="0"/>
                        <a:ea typeface="宋体" panose="02010600030101010101" pitchFamily="2" charset="-122"/>
                        <a:cs typeface="Times New Roman" panose="02020603050405020304" pitchFamily="18" charset="0"/>
                        <a:sym typeface="+mn-ea"/>
                      </a:rPr>
                      <m:t>率</m:t>
                    </m:r>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N</m:t>
                    </m:r>
                    <m:r>
                      <a:rPr lang="en-US" altLang="zh-CN" sz="240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a:rPr lang="zh-CN" altLang="en-US" sz="24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环境影响度</m:t>
                    </m:r>
                    <m:r>
                      <a:rPr lang="en-US" altLang="zh-CN" sz="2400" b="0" i="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400" b="0" i="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T</m:t>
                    </m:r>
                    <m:r>
                      <a:rPr lang="en-US" altLang="zh-CN" sz="2400" b="0" i="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50000"/>
                  </a:lnSpc>
                </a:pP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50000"/>
                  </a:lnSpc>
                  <a:buFont typeface="Wingdings" panose="05000000000000000000" pitchFamily="2" charset="2"/>
                  <a:buChar char="ü"/>
                </a:pPr>
                <a:endParaRPr lang="zh-CN" altLang="zh-CN" sz="20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1038225" y="1097915"/>
                <a:ext cx="9963785" cy="5137785"/>
              </a:xfrm>
              <a:prstGeom prst="rect">
                <a:avLst/>
              </a:prstGeom>
              <a:blipFill>
                <a:blip r:embed="rId5"/>
                <a:stretch>
                  <a:fillRect l="-733" r="-794"/>
                </a:stretch>
              </a:blipFill>
              <a:ln w="19050">
                <a:solidFill>
                  <a:srgbClr val="1B8284"/>
                </a:solidFill>
              </a:ln>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8686"/>
            <a:ext cx="12192000" cy="999993"/>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486618" y="299799"/>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4" name="图片 3" descr="4倍放大"/>
          <p:cNvPicPr>
            <a:picLocks noChangeAspect="1"/>
          </p:cNvPicPr>
          <p:nvPr/>
        </p:nvPicPr>
        <p:blipFill>
          <a:blip r:embed="rId3"/>
          <a:srcRect r="74487" b="-13203"/>
          <a:stretch>
            <a:fillRect/>
          </a:stretch>
        </p:blipFill>
        <p:spPr>
          <a:xfrm>
            <a:off x="7208363" y="341074"/>
            <a:ext cx="1241425" cy="544830"/>
          </a:xfrm>
          <a:prstGeom prst="rect">
            <a:avLst/>
          </a:prstGeom>
        </p:spPr>
      </p:pic>
      <mc:AlternateContent xmlns:mc="http://schemas.openxmlformats.org/markup-compatibility/2006" xmlns:a14="http://schemas.microsoft.com/office/drawing/2010/main">
        <mc:Choice Requires="a14">
          <p:sp>
            <p:nvSpPr>
              <p:cNvPr id="8" name="文本框 7"/>
              <p:cNvSpPr txBox="1"/>
              <p:nvPr/>
            </p:nvSpPr>
            <p:spPr>
              <a:xfrm>
                <a:off x="510746" y="1175347"/>
                <a:ext cx="11170508" cy="5024755"/>
              </a:xfrm>
              <a:prstGeom prst="rect">
                <a:avLst/>
              </a:prstGeom>
              <a:noFill/>
              <a:ln w="19050">
                <a:solidFill>
                  <a:srgbClr val="1B8284"/>
                </a:solidFill>
              </a:ln>
            </p:spPr>
            <p:txBody>
              <a:bodyPr wrap="square">
                <a:spAutoFit/>
              </a:bodyPr>
              <a:lstStyle/>
              <a:p>
                <a:pPr indent="304800" algn="just">
                  <a:lnSpc>
                    <a:spcPct val="150000"/>
                  </a:lnSpc>
                </a:pP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在商品社会，生产和消费空间分离是普遍的。因而，从空间视角来看，在式（</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）中</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gn="just">
                  <a:lnSpc>
                    <a:spcPct val="150000"/>
                  </a:lnSpc>
                  <a:buFont typeface="Arial" panose="020B0604020202020204" pitchFamily="34" charset="0"/>
                  <a:buChar char="•"/>
                </a:pP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交通</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运输是物质能量循环</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的前提</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。因此，</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交换</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效率、能耗强度（</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solidFill>
                      <a:srgbClr val="000000"/>
                    </a:solidFill>
                    <a:latin typeface="Cambria Math" panose="02040503050406030204" pitchFamily="18" charset="0"/>
                    <a:ea typeface="宋体" panose="02010600030101010101" pitchFamily="2" charset="-122"/>
                    <a:cs typeface="Times New Roman" panose="02020603050405020304" pitchFamily="18" charset="0"/>
                    <a:sym typeface="+mn-ea"/>
                  </a:rPr>
                  <a:t>能耗需求率</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N</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环境冲击强度（</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可</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分别</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用</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GDP</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－运距</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之</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比</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、能源消耗量</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GDP</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之比、</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周转量</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能耗量之比、环境影响</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周转量之比测度</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gn="just">
                  <a:lnSpc>
                    <a:spcPct val="150000"/>
                  </a:lnSpc>
                  <a:buFont typeface="Arial" panose="020B0604020202020204" pitchFamily="34" charset="0"/>
                  <a:buChar char="•"/>
                </a:pP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生产集中化的空间表现是城镇化和空间</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布局</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紧凑</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性</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分解为</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城镇化率（</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urbanization</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、建设用地密度（</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 Land development </a:t>
                </a:r>
                <a:r>
                  <a:rPr lang="en-US" altLang="zh-CN" sz="2000" b="0" i="0" dirty="0">
                    <a:solidFill>
                      <a:srgbClr val="333333"/>
                    </a:solidFill>
                    <a:effectLst/>
                    <a:latin typeface="Arial" panose="020B0604020202020204" pitchFamily="34" charset="0"/>
                  </a:rPr>
                  <a:t>Density)</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和空间</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布局松散</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度（</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Spatial development </a:t>
                </a:r>
                <a:r>
                  <a:rPr lang="en-US" altLang="zh-CN" sz="2000" b="0" i="0" dirty="0">
                    <a:solidFill>
                      <a:srgbClr val="333333"/>
                    </a:solidFill>
                    <a:effectLst/>
                    <a:latin typeface="Arial" panose="020B0604020202020204" pitchFamily="34" charset="0"/>
                  </a:rPr>
                  <a:t> looseness </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。其中，</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空间</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布局松散</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度以</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物质循环平均距离（简称运距）对“</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城镇人口</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建设用地密度”之比来</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度量</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，其倒数即空间布局紧凑度</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gn="just">
                  <a:lnSpc>
                    <a:spcPct val="150000"/>
                  </a:lnSpc>
                  <a:buFont typeface="Arial" panose="020B0604020202020204" pitchFamily="34" charset="0"/>
                  <a:buChar char="•"/>
                </a:pP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将</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L</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代入式（</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），则得到如下恒等式：</a:t>
                </a: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lvl="1" algn="ctr">
                  <a:lnSpc>
                    <a:spcPct val="115000"/>
                  </a:lnSpc>
                </a:pP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m:rPr>
                        <m:sty m:val="p"/>
                      </m:rPr>
                      <a:rPr lang="en-US" altLang="zh-CN" sz="2400">
                        <a:solidFill>
                          <a:srgbClr val="000000"/>
                        </a:solidFill>
                        <a:latin typeface="Cambria Math" panose="02040503050406030204" pitchFamily="18" charset="0"/>
                      </a:rPr>
                      <m:t>I</m:t>
                    </m:r>
                    <m:r>
                      <a:rPr lang="en-US" altLang="zh-CN" sz="2400">
                        <a:solidFill>
                          <a:srgbClr val="000000"/>
                        </a:solidFill>
                        <a:latin typeface="Cambria Math" panose="02040503050406030204" pitchFamily="18" charset="0"/>
                      </a:rPr>
                      <m:t>=</m:t>
                    </m:r>
                    <m:r>
                      <m:rPr>
                        <m:sty m:val="p"/>
                      </m:rPr>
                      <a:rPr lang="en-US" altLang="zh-CN" sz="2400">
                        <a:solidFill>
                          <a:srgbClr val="000000"/>
                        </a:solidFill>
                        <a:latin typeface="Cambria Math" panose="02040503050406030204" pitchFamily="18" charset="0"/>
                      </a:rPr>
                      <m:t>PE</m:t>
                    </m:r>
                    <m:r>
                      <m:rPr>
                        <m:sty m:val="p"/>
                      </m:rPr>
                      <a:rPr lang="en-US" altLang="zh-CN" sz="2400" i="1">
                        <a:solidFill>
                          <a:srgbClr val="000000"/>
                        </a:solidFill>
                        <a:latin typeface="Cambria Math" panose="02040503050406030204" pitchFamily="18" charset="0"/>
                      </a:rPr>
                      <m:t>N</m:t>
                    </m:r>
                    <m:r>
                      <m:rPr>
                        <m:sty m:val="p"/>
                      </m:rPr>
                      <a:rPr lang="en-US" altLang="zh-CN" sz="2400">
                        <a:solidFill>
                          <a:srgbClr val="000000"/>
                        </a:solidFill>
                        <a:latin typeface="Cambria Math" panose="02040503050406030204" pitchFamily="18" charset="0"/>
                      </a:rPr>
                      <m:t>DULTS</m:t>
                    </m:r>
                  </m:oMath>
                </a14:m>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742950" lvl="1" indent="-285750">
                  <a:lnSpc>
                    <a:spcPct val="115000"/>
                  </a:lnSpc>
                  <a:buFont typeface="Arial" panose="020B0604020202020204" pitchFamily="34" charset="0"/>
                  <a:buChar char="•"/>
                </a:pP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IPAT</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相比，不存在没有被解释富裕和剩余项</a:t>
                </a:r>
                <a:endPar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510746" y="1175347"/>
                <a:ext cx="11170508" cy="5024755"/>
              </a:xfrm>
              <a:prstGeom prst="rect">
                <a:avLst/>
              </a:prstGeom>
              <a:blipFill>
                <a:blip r:embed="rId4"/>
                <a:stretch>
                  <a:fillRect r="-436" b="-484"/>
                </a:stretch>
              </a:blipFill>
              <a:ln w="19050">
                <a:solidFill>
                  <a:srgbClr val="1B8284"/>
                </a:solidFill>
              </a:ln>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686"/>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486618" y="299799"/>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4" name="图片 3" descr="4倍放大"/>
          <p:cNvPicPr>
            <a:picLocks noChangeAspect="1"/>
          </p:cNvPicPr>
          <p:nvPr/>
        </p:nvPicPr>
        <p:blipFill>
          <a:blip r:embed="rId3"/>
          <a:srcRect r="74487" b="-13203"/>
          <a:stretch>
            <a:fillRect/>
          </a:stretch>
        </p:blipFill>
        <p:spPr>
          <a:xfrm>
            <a:off x="7208363" y="341074"/>
            <a:ext cx="1241425" cy="544830"/>
          </a:xfrm>
          <a:prstGeom prst="rect">
            <a:avLst/>
          </a:prstGeom>
        </p:spPr>
      </p:pic>
      <p:sp>
        <p:nvSpPr>
          <p:cNvPr id="7" name="Rectangle 1"/>
          <p:cNvSpPr>
            <a:spLocks noChangeArrowheads="1"/>
          </p:cNvSpPr>
          <p:nvPr/>
        </p:nvSpPr>
        <p:spPr bwMode="auto">
          <a:xfrm>
            <a:off x="-1796902" y="2709863"/>
            <a:ext cx="2548181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文本框 9"/>
          <p:cNvSpPr txBox="1"/>
          <p:nvPr/>
        </p:nvSpPr>
        <p:spPr>
          <a:xfrm>
            <a:off x="3930015" y="1263650"/>
            <a:ext cx="4332605" cy="460375"/>
          </a:xfrm>
          <a:prstGeom prst="rect">
            <a:avLst/>
          </a:prstGeom>
          <a:noFill/>
        </p:spPr>
        <p:txBody>
          <a:bodyPr wrap="square">
            <a:spAutoFit/>
          </a:bodyPr>
          <a:lstStyle/>
          <a:p>
            <a:r>
              <a:rPr lang="en-US" altLang="zh-CN" sz="2400" dirty="0">
                <a:solidFill>
                  <a:srgbClr val="000000"/>
                </a:solidFill>
                <a:latin typeface="Times New Roman" panose="02020603050405020304" pitchFamily="18" charset="0"/>
                <a:ea typeface="宋体" panose="02010600030101010101" pitchFamily="2" charset="-122"/>
              </a:rPr>
              <a:t>I-NEE</a:t>
            </a:r>
            <a:r>
              <a:rPr lang="zh-CN" altLang="en-US" sz="2400" dirty="0">
                <a:solidFill>
                  <a:srgbClr val="000000"/>
                </a:solidFill>
                <a:latin typeface="Times New Roman" panose="02020603050405020304" pitchFamily="18" charset="0"/>
                <a:ea typeface="宋体" panose="02010600030101010101" pitchFamily="2" charset="-122"/>
              </a:rPr>
              <a:t>中的</a:t>
            </a:r>
            <a:r>
              <a:rPr lang="zh-CN" altLang="zh-CN" sz="2400" dirty="0">
                <a:solidFill>
                  <a:srgbClr val="000000"/>
                </a:solidFill>
                <a:latin typeface="Times New Roman" panose="02020603050405020304" pitchFamily="18" charset="0"/>
                <a:ea typeface="宋体" panose="02010600030101010101" pitchFamily="2" charset="-122"/>
              </a:rPr>
              <a:t>变量及其符号和测度</a:t>
            </a:r>
            <a:endParaRPr lang="zh-CN" altLang="en-US" sz="2400" dirty="0">
              <a:solidFill>
                <a:srgbClr val="000000"/>
              </a:solidFill>
              <a:latin typeface="Times New Roman" panose="02020603050405020304" pitchFamily="18" charset="0"/>
              <a:ea typeface="宋体" panose="02010600030101010101" pitchFamily="2" charset="-122"/>
            </a:endParaRPr>
          </a:p>
        </p:txBody>
      </p:sp>
      <p:graphicFrame>
        <p:nvGraphicFramePr>
          <p:cNvPr id="5" name="表格 4"/>
          <p:cNvGraphicFramePr/>
          <p:nvPr>
            <p:custDataLst>
              <p:tags r:id="rId1"/>
            </p:custDataLst>
            <p:extLst>
              <p:ext uri="{D42A27DB-BD31-4B8C-83A1-F6EECF244321}">
                <p14:modId xmlns:p14="http://schemas.microsoft.com/office/powerpoint/2010/main" val="85693626"/>
              </p:ext>
            </p:extLst>
          </p:nvPr>
        </p:nvGraphicFramePr>
        <p:xfrm>
          <a:off x="1254125" y="1813560"/>
          <a:ext cx="9684385" cy="4679995"/>
        </p:xfrm>
        <a:graphic>
          <a:graphicData uri="http://schemas.openxmlformats.org/drawingml/2006/table">
            <a:tbl>
              <a:tblPr firstRow="1" bandRow="1">
                <a:tableStyleId>{5C22544A-7EE6-4342-B048-85BDC9FD1C3A}</a:tableStyleId>
              </a:tblPr>
              <a:tblGrid>
                <a:gridCol w="2363470">
                  <a:extLst>
                    <a:ext uri="{9D8B030D-6E8A-4147-A177-3AD203B41FA5}">
                      <a16:colId xmlns:a16="http://schemas.microsoft.com/office/drawing/2014/main" val="20000"/>
                    </a:ext>
                  </a:extLst>
                </a:gridCol>
                <a:gridCol w="2058035">
                  <a:extLst>
                    <a:ext uri="{9D8B030D-6E8A-4147-A177-3AD203B41FA5}">
                      <a16:colId xmlns:a16="http://schemas.microsoft.com/office/drawing/2014/main" val="20001"/>
                    </a:ext>
                  </a:extLst>
                </a:gridCol>
                <a:gridCol w="5262880">
                  <a:extLst>
                    <a:ext uri="{9D8B030D-6E8A-4147-A177-3AD203B41FA5}">
                      <a16:colId xmlns:a16="http://schemas.microsoft.com/office/drawing/2014/main" val="20002"/>
                    </a:ext>
                  </a:extLst>
                </a:gridCol>
              </a:tblGrid>
              <a:tr h="468000">
                <a:tc>
                  <a:txBody>
                    <a:bodyPr/>
                    <a:lstStyle/>
                    <a:p>
                      <a:pPr indent="0" algn="ctr">
                        <a:buNone/>
                      </a:pPr>
                      <a:r>
                        <a:rPr lang="zh-CN" sz="1800"/>
                        <a:t>变量</a:t>
                      </a:r>
                      <a:endParaRPr lang="zh-CN" altLang="en-US" sz="1800"/>
                    </a:p>
                  </a:txBody>
                  <a:tcPr marL="12700" marR="12700" marT="12700" anchor="ctr"/>
                </a:tc>
                <a:tc>
                  <a:txBody>
                    <a:bodyPr/>
                    <a:lstStyle/>
                    <a:p>
                      <a:pPr indent="0" algn="ctr">
                        <a:buNone/>
                      </a:pPr>
                      <a:r>
                        <a:rPr lang="zh-CN" sz="1800"/>
                        <a:t>符号</a:t>
                      </a:r>
                      <a:endParaRPr lang="zh-CN" altLang="en-US" sz="1800"/>
                    </a:p>
                  </a:txBody>
                  <a:tcPr marL="12700" marR="12700" marT="12700" anchor="ctr"/>
                </a:tc>
                <a:tc>
                  <a:txBody>
                    <a:bodyPr/>
                    <a:lstStyle/>
                    <a:p>
                      <a:pPr indent="0" algn="ctr">
                        <a:buNone/>
                      </a:pPr>
                      <a:r>
                        <a:rPr lang="zh-CN" sz="1800"/>
                        <a:t>测度</a:t>
                      </a:r>
                      <a:endParaRPr lang="zh-CN" altLang="en-US" sz="1800"/>
                    </a:p>
                  </a:txBody>
                  <a:tcPr marL="12700" marR="12700" marT="12700" anchor="ctr"/>
                </a:tc>
                <a:extLst>
                  <a:ext uri="{0D108BD9-81ED-4DB2-BD59-A6C34878D82A}">
                    <a16:rowId xmlns:a16="http://schemas.microsoft.com/office/drawing/2014/main" val="10000"/>
                  </a:ext>
                </a:extLst>
              </a:tr>
              <a:tr h="468000">
                <a:tc>
                  <a:txBody>
                    <a:bodyPr/>
                    <a:lstStyle/>
                    <a:p>
                      <a:pPr indent="0" algn="ctr">
                        <a:buNone/>
                      </a:pPr>
                      <a:r>
                        <a:rPr lang="zh-CN" sz="1800"/>
                        <a:t>环境影响</a:t>
                      </a:r>
                      <a:endParaRPr lang="zh-CN" altLang="en-US" sz="1800"/>
                    </a:p>
                  </a:txBody>
                  <a:tcPr marL="12700" marR="12700" marT="12700" anchor="b"/>
                </a:tc>
                <a:tc>
                  <a:txBody>
                    <a:bodyPr/>
                    <a:lstStyle/>
                    <a:p>
                      <a:pPr indent="0" algn="ctr">
                        <a:buNone/>
                      </a:pPr>
                      <a:r>
                        <a:rPr lang="en-US" sz="1800"/>
                        <a:t>I</a:t>
                      </a:r>
                      <a:endParaRPr lang="en-US" altLang="en-US" sz="1800"/>
                    </a:p>
                  </a:txBody>
                  <a:tcPr marL="12700" marR="12700" marT="12700" anchor="b"/>
                </a:tc>
                <a:tc>
                  <a:txBody>
                    <a:bodyPr/>
                    <a:lstStyle/>
                    <a:p>
                      <a:pPr indent="0" algn="ctr">
                        <a:buNone/>
                      </a:pPr>
                      <a:r>
                        <a:rPr lang="zh-CN" sz="1800"/>
                        <a:t>人类输入环境的各种压力</a:t>
                      </a:r>
                      <a:endParaRPr lang="zh-CN" altLang="en-US" sz="1800"/>
                    </a:p>
                  </a:txBody>
                  <a:tcPr marL="12700" marR="12700" marT="12700" anchor="b"/>
                </a:tc>
                <a:extLst>
                  <a:ext uri="{0D108BD9-81ED-4DB2-BD59-A6C34878D82A}">
                    <a16:rowId xmlns:a16="http://schemas.microsoft.com/office/drawing/2014/main" val="10001"/>
                  </a:ext>
                </a:extLst>
              </a:tr>
              <a:tr h="468000">
                <a:tc>
                  <a:txBody>
                    <a:bodyPr/>
                    <a:lstStyle/>
                    <a:p>
                      <a:pPr indent="0" algn="ctr">
                        <a:buNone/>
                      </a:pPr>
                      <a:r>
                        <a:rPr lang="zh-CN" sz="1800"/>
                        <a:t>人口</a:t>
                      </a:r>
                      <a:endParaRPr lang="zh-CN" altLang="en-US" sz="1800"/>
                    </a:p>
                  </a:txBody>
                  <a:tcPr marL="12700" marR="12700" marT="12700" anchor="b"/>
                </a:tc>
                <a:tc>
                  <a:txBody>
                    <a:bodyPr/>
                    <a:lstStyle/>
                    <a:p>
                      <a:pPr indent="0" algn="ctr">
                        <a:buNone/>
                      </a:pPr>
                      <a:r>
                        <a:rPr lang="en-US" sz="1800"/>
                        <a:t>P</a:t>
                      </a:r>
                      <a:endParaRPr lang="en-US" altLang="en-US" sz="1800"/>
                    </a:p>
                  </a:txBody>
                  <a:tcPr marL="12700" marR="12700" marT="12700" anchor="b"/>
                </a:tc>
                <a:tc>
                  <a:txBody>
                    <a:bodyPr/>
                    <a:lstStyle/>
                    <a:p>
                      <a:pPr indent="0" algn="ctr">
                        <a:buNone/>
                      </a:pPr>
                      <a:r>
                        <a:rPr lang="zh-CN" sz="1800"/>
                        <a:t>人口总量</a:t>
                      </a:r>
                      <a:endParaRPr lang="zh-CN" altLang="en-US" sz="1800"/>
                    </a:p>
                  </a:txBody>
                  <a:tcPr marL="12700" marR="12700" marT="12700" anchor="b"/>
                </a:tc>
                <a:extLst>
                  <a:ext uri="{0D108BD9-81ED-4DB2-BD59-A6C34878D82A}">
                    <a16:rowId xmlns:a16="http://schemas.microsoft.com/office/drawing/2014/main" val="10002"/>
                  </a:ext>
                </a:extLst>
              </a:tr>
              <a:tr h="468000">
                <a:tc>
                  <a:txBody>
                    <a:bodyPr/>
                    <a:lstStyle/>
                    <a:p>
                      <a:pPr indent="0" algn="ctr">
                        <a:buNone/>
                      </a:pPr>
                      <a:r>
                        <a:rPr lang="zh-CN" sz="1800"/>
                        <a:t>交换效率</a:t>
                      </a:r>
                      <a:endParaRPr lang="zh-CN" altLang="en-US" sz="1800"/>
                    </a:p>
                  </a:txBody>
                  <a:tcPr marL="12700" marR="12700" marT="12700" anchor="b"/>
                </a:tc>
                <a:tc>
                  <a:txBody>
                    <a:bodyPr/>
                    <a:lstStyle/>
                    <a:p>
                      <a:pPr indent="0" algn="ctr">
                        <a:buNone/>
                      </a:pPr>
                      <a:r>
                        <a:rPr lang="en-US" sz="1800"/>
                        <a:t>E</a:t>
                      </a:r>
                      <a:endParaRPr lang="en-US" altLang="en-US" sz="1800"/>
                    </a:p>
                  </a:txBody>
                  <a:tcPr marL="12700" marR="12700" marT="12700" anchor="b"/>
                </a:tc>
                <a:tc>
                  <a:txBody>
                    <a:bodyPr/>
                    <a:lstStyle/>
                    <a:p>
                      <a:pPr indent="0" algn="ctr">
                        <a:buNone/>
                      </a:pPr>
                      <a:r>
                        <a:rPr lang="zh-CN" sz="1800"/>
                        <a:t>GDP/运距</a:t>
                      </a:r>
                      <a:endParaRPr lang="zh-CN" altLang="en-US" sz="1800"/>
                    </a:p>
                  </a:txBody>
                  <a:tcPr marL="12700" marR="12700" marT="12700" anchor="b"/>
                </a:tc>
                <a:extLst>
                  <a:ext uri="{0D108BD9-81ED-4DB2-BD59-A6C34878D82A}">
                    <a16:rowId xmlns:a16="http://schemas.microsoft.com/office/drawing/2014/main" val="10003"/>
                  </a:ext>
                </a:extLst>
              </a:tr>
              <a:tr h="468000">
                <a:tc>
                  <a:txBody>
                    <a:bodyPr/>
                    <a:lstStyle/>
                    <a:p>
                      <a:pPr indent="0" algn="ctr">
                        <a:buNone/>
                      </a:pPr>
                      <a:r>
                        <a:rPr lang="zh-CN" sz="1800"/>
                        <a:t>城镇化率</a:t>
                      </a:r>
                      <a:endParaRPr lang="zh-CN" altLang="en-US" sz="1800"/>
                    </a:p>
                  </a:txBody>
                  <a:tcPr marL="12700" marR="12700" marT="12700" anchor="b"/>
                </a:tc>
                <a:tc>
                  <a:txBody>
                    <a:bodyPr/>
                    <a:lstStyle/>
                    <a:p>
                      <a:pPr indent="0" algn="ctr">
                        <a:buNone/>
                      </a:pPr>
                      <a:r>
                        <a:rPr lang="en-US" sz="1800"/>
                        <a:t>U</a:t>
                      </a:r>
                      <a:endParaRPr lang="en-US" altLang="en-US" sz="1800"/>
                    </a:p>
                  </a:txBody>
                  <a:tcPr marL="12700" marR="12700" marT="12700" anchor="b"/>
                </a:tc>
                <a:tc>
                  <a:txBody>
                    <a:bodyPr/>
                    <a:lstStyle/>
                    <a:p>
                      <a:pPr indent="0" algn="ctr">
                        <a:buNone/>
                      </a:pPr>
                      <a:r>
                        <a:rPr lang="zh-CN" sz="1800"/>
                        <a:t>城镇人口/总人口</a:t>
                      </a:r>
                      <a:endParaRPr lang="zh-CN" altLang="en-US" sz="1800"/>
                    </a:p>
                  </a:txBody>
                  <a:tcPr marL="12700" marR="12700" marT="12700" anchor="b"/>
                </a:tc>
                <a:extLst>
                  <a:ext uri="{0D108BD9-81ED-4DB2-BD59-A6C34878D82A}">
                    <a16:rowId xmlns:a16="http://schemas.microsoft.com/office/drawing/2014/main" val="10004"/>
                  </a:ext>
                </a:extLst>
              </a:tr>
              <a:tr h="468000">
                <a:tc>
                  <a:txBody>
                    <a:bodyPr/>
                    <a:lstStyle/>
                    <a:p>
                      <a:pPr indent="0" algn="ctr">
                        <a:buNone/>
                      </a:pPr>
                      <a:r>
                        <a:rPr lang="zh-CN" sz="1800"/>
                        <a:t>建设用地</a:t>
                      </a:r>
                      <a:endParaRPr lang="zh-CN" altLang="en-US" sz="1800"/>
                    </a:p>
                  </a:txBody>
                  <a:tcPr marL="12700" marR="12700" marT="12700" anchor="b"/>
                </a:tc>
                <a:tc>
                  <a:txBody>
                    <a:bodyPr/>
                    <a:lstStyle/>
                    <a:p>
                      <a:pPr indent="0" algn="ctr">
                        <a:buNone/>
                      </a:pPr>
                      <a:r>
                        <a:rPr lang="en-US" sz="1800"/>
                        <a:t>L</a:t>
                      </a:r>
                      <a:endParaRPr lang="en-US" altLang="en-US" sz="1800"/>
                    </a:p>
                  </a:txBody>
                  <a:tcPr marL="12700" marR="12700" marT="12700" anchor="b"/>
                </a:tc>
                <a:tc>
                  <a:txBody>
                    <a:bodyPr/>
                    <a:lstStyle/>
                    <a:p>
                      <a:pPr indent="0" algn="ctr">
                        <a:buNone/>
                      </a:pPr>
                      <a:r>
                        <a:rPr lang="zh-CN" sz="1800"/>
                        <a:t>建设用地面积</a:t>
                      </a:r>
                      <a:endParaRPr lang="zh-CN" altLang="en-US" sz="1800"/>
                    </a:p>
                  </a:txBody>
                  <a:tcPr marL="12700" marR="12700" marT="12700" anchor="b"/>
                </a:tc>
                <a:extLst>
                  <a:ext uri="{0D108BD9-81ED-4DB2-BD59-A6C34878D82A}">
                    <a16:rowId xmlns:a16="http://schemas.microsoft.com/office/drawing/2014/main" val="10005"/>
                  </a:ext>
                </a:extLst>
              </a:tr>
              <a:tr h="467995">
                <a:tc>
                  <a:txBody>
                    <a:bodyPr/>
                    <a:lstStyle/>
                    <a:p>
                      <a:pPr indent="0" algn="ctr">
                        <a:buNone/>
                      </a:pPr>
                      <a:r>
                        <a:rPr lang="zh-CN" sz="1800"/>
                        <a:t>空间布局松散度</a:t>
                      </a:r>
                      <a:endParaRPr lang="zh-CN" altLang="en-US" sz="1800"/>
                    </a:p>
                  </a:txBody>
                  <a:tcPr marL="12700" marR="12700" marT="12700" anchor="b"/>
                </a:tc>
                <a:tc>
                  <a:txBody>
                    <a:bodyPr/>
                    <a:lstStyle/>
                    <a:p>
                      <a:pPr indent="0" algn="ctr">
                        <a:buNone/>
                      </a:pPr>
                      <a:r>
                        <a:rPr lang="en-US" sz="1800"/>
                        <a:t>S</a:t>
                      </a:r>
                      <a:endParaRPr lang="en-US" altLang="en-US" sz="1800"/>
                    </a:p>
                  </a:txBody>
                  <a:tcPr marL="12700" marR="12700" marT="12700" anchor="b"/>
                </a:tc>
                <a:tc>
                  <a:txBody>
                    <a:bodyPr/>
                    <a:lstStyle/>
                    <a:p>
                      <a:pPr indent="0" algn="ctr">
                        <a:buNone/>
                      </a:pPr>
                      <a:r>
                        <a:rPr lang="zh-CN" sz="1800"/>
                        <a:t>运距/城镇人口•建设用地</a:t>
                      </a:r>
                      <a:endParaRPr lang="zh-CN" altLang="en-US" sz="1800"/>
                    </a:p>
                  </a:txBody>
                  <a:tcPr marL="12700" marR="12700" marT="12700" anchor="b"/>
                </a:tc>
                <a:extLst>
                  <a:ext uri="{0D108BD9-81ED-4DB2-BD59-A6C34878D82A}">
                    <a16:rowId xmlns:a16="http://schemas.microsoft.com/office/drawing/2014/main" val="10006"/>
                  </a:ext>
                </a:extLst>
              </a:tr>
              <a:tr h="468000">
                <a:tc>
                  <a:txBody>
                    <a:bodyPr/>
                    <a:lstStyle/>
                    <a:p>
                      <a:pPr indent="0" algn="ctr">
                        <a:buNone/>
                      </a:pPr>
                      <a:r>
                        <a:rPr lang="zh-CN" altLang="en-US" sz="1800"/>
                        <a:t>能耗强度</a:t>
                      </a:r>
                    </a:p>
                  </a:txBody>
                  <a:tcPr marL="12700" marR="12700" marT="12700" anchor="b"/>
                </a:tc>
                <a:tc>
                  <a:txBody>
                    <a:bodyPr/>
                    <a:lstStyle/>
                    <a:p>
                      <a:pPr indent="0" algn="ctr">
                        <a:buNone/>
                      </a:pPr>
                      <a:r>
                        <a:rPr lang="en-US" altLang="en-US" sz="1800"/>
                        <a:t>D</a:t>
                      </a:r>
                    </a:p>
                  </a:txBody>
                  <a:tcPr marL="12700" marR="12700" marT="12700" anchor="b"/>
                </a:tc>
                <a:tc>
                  <a:txBody>
                    <a:bodyPr/>
                    <a:lstStyle/>
                    <a:p>
                      <a:pPr indent="0" algn="ctr">
                        <a:buNone/>
                      </a:pPr>
                      <a:r>
                        <a:rPr lang="zh-CN" sz="1800"/>
                        <a:t>能源消耗量/</a:t>
                      </a:r>
                      <a:r>
                        <a:rPr lang="en-US" altLang="zh-CN" sz="1800"/>
                        <a:t>GDP</a:t>
                      </a:r>
                    </a:p>
                  </a:txBody>
                  <a:tcPr marL="12700" marR="12700" marT="12700" anchor="b"/>
                </a:tc>
                <a:extLst>
                  <a:ext uri="{0D108BD9-81ED-4DB2-BD59-A6C34878D82A}">
                    <a16:rowId xmlns:a16="http://schemas.microsoft.com/office/drawing/2014/main" val="10007"/>
                  </a:ext>
                </a:extLst>
              </a:tr>
              <a:tr h="468000">
                <a:tc>
                  <a:txBody>
                    <a:bodyPr/>
                    <a:lstStyle/>
                    <a:p>
                      <a:pPr indent="0" algn="ctr">
                        <a:buNone/>
                      </a:pPr>
                      <a:r>
                        <a:rPr lang="zh-CN" altLang="en-US" sz="1800" dirty="0"/>
                        <a:t>能耗需求率</a:t>
                      </a:r>
                    </a:p>
                  </a:txBody>
                  <a:tcPr marL="12700" marR="12700" marT="12700" anchor="b"/>
                </a:tc>
                <a:tc>
                  <a:txBody>
                    <a:bodyPr/>
                    <a:lstStyle/>
                    <a:p>
                      <a:pPr indent="0" algn="ctr">
                        <a:buNone/>
                      </a:pPr>
                      <a:r>
                        <a:rPr lang="en-US" altLang="zh-CN" sz="1800" dirty="0"/>
                        <a:t>N</a:t>
                      </a:r>
                      <a:endParaRPr lang="en-US" altLang="en-US" sz="1800" dirty="0"/>
                    </a:p>
                  </a:txBody>
                  <a:tcPr marL="12700" marR="12700" marT="12700" anchor="b"/>
                </a:tc>
                <a:tc>
                  <a:txBody>
                    <a:bodyPr/>
                    <a:lstStyle/>
                    <a:p>
                      <a:pPr indent="0" algn="ctr">
                        <a:buNone/>
                      </a:pPr>
                      <a:r>
                        <a:rPr lang="zh-CN" sz="1800">
                          <a:sym typeface="+mn-ea"/>
                        </a:rPr>
                        <a:t>物质周转量</a:t>
                      </a:r>
                      <a:r>
                        <a:rPr lang="en-US" altLang="zh-CN" sz="1800">
                          <a:sym typeface="+mn-ea"/>
                        </a:rPr>
                        <a:t>/</a:t>
                      </a:r>
                      <a:r>
                        <a:rPr lang="zh-CN" altLang="en-US" sz="1800">
                          <a:sym typeface="+mn-ea"/>
                        </a:rPr>
                        <a:t>能源消耗量</a:t>
                      </a:r>
                    </a:p>
                  </a:txBody>
                  <a:tcPr marL="12700" marR="12700" marT="12700" anchor="b"/>
                </a:tc>
                <a:extLst>
                  <a:ext uri="{0D108BD9-81ED-4DB2-BD59-A6C34878D82A}">
                    <a16:rowId xmlns:a16="http://schemas.microsoft.com/office/drawing/2014/main" val="10008"/>
                  </a:ext>
                </a:extLst>
              </a:tr>
              <a:tr h="468000">
                <a:tc>
                  <a:txBody>
                    <a:bodyPr/>
                    <a:lstStyle/>
                    <a:p>
                      <a:pPr indent="0" algn="ctr">
                        <a:buNone/>
                      </a:pPr>
                      <a:r>
                        <a:rPr lang="zh-CN" altLang="en-US" sz="1800" dirty="0"/>
                        <a:t>环境冲击强度</a:t>
                      </a:r>
                    </a:p>
                  </a:txBody>
                  <a:tcPr marL="12700" marR="12700" marT="12700" anchor="b"/>
                </a:tc>
                <a:tc>
                  <a:txBody>
                    <a:bodyPr/>
                    <a:lstStyle/>
                    <a:p>
                      <a:pPr indent="0" algn="ctr">
                        <a:buNone/>
                      </a:pPr>
                      <a:r>
                        <a:rPr lang="en-US" altLang="en-US" sz="1800"/>
                        <a:t>T</a:t>
                      </a:r>
                    </a:p>
                  </a:txBody>
                  <a:tcPr marL="12700" marR="12700" marT="12700" anchor="b"/>
                </a:tc>
                <a:tc>
                  <a:txBody>
                    <a:bodyPr/>
                    <a:lstStyle/>
                    <a:p>
                      <a:pPr indent="0" algn="ctr">
                        <a:buNone/>
                      </a:pPr>
                      <a:r>
                        <a:rPr lang="zh-CN" altLang="en-US" sz="1800" dirty="0"/>
                        <a:t>环境影响</a:t>
                      </a:r>
                      <a:r>
                        <a:rPr lang="zh-CN" sz="1800" dirty="0"/>
                        <a:t>/物质周转量</a:t>
                      </a:r>
                      <a:endParaRPr lang="zh-CN" altLang="zh-CN" sz="1800" dirty="0"/>
                    </a:p>
                  </a:txBody>
                  <a:tcPr marL="12700" marR="12700" marT="12700" anchor="b"/>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686"/>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486618" y="299799"/>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4" name="图片 3" descr="4倍放大"/>
          <p:cNvPicPr>
            <a:picLocks noChangeAspect="1"/>
          </p:cNvPicPr>
          <p:nvPr/>
        </p:nvPicPr>
        <p:blipFill>
          <a:blip r:embed="rId2"/>
          <a:srcRect r="74487" b="-13203"/>
          <a:stretch>
            <a:fillRect/>
          </a:stretch>
        </p:blipFill>
        <p:spPr>
          <a:xfrm>
            <a:off x="7208363" y="341074"/>
            <a:ext cx="1241425" cy="544830"/>
          </a:xfrm>
          <a:prstGeom prst="rect">
            <a:avLst/>
          </a:prstGeom>
        </p:spPr>
      </p:pic>
      <p:sp>
        <p:nvSpPr>
          <p:cNvPr id="18" name="文本框 17"/>
          <p:cNvSpPr txBox="1"/>
          <p:nvPr/>
        </p:nvSpPr>
        <p:spPr>
          <a:xfrm>
            <a:off x="754625" y="1342465"/>
            <a:ext cx="10682750" cy="2345322"/>
          </a:xfrm>
          <a:prstGeom prst="rect">
            <a:avLst/>
          </a:prstGeom>
          <a:noFill/>
        </p:spPr>
        <p:txBody>
          <a:bodyPr wrap="square">
            <a:spAutoFit/>
          </a:bodyPr>
          <a:lstStyle/>
          <a:p>
            <a:pPr algn="just">
              <a:lnSpc>
                <a:spcPct val="150000"/>
              </a:lnSpc>
            </a:pPr>
            <a:r>
              <a:rPr lang="zh-CN" altLang="en-US" sz="2000" b="1" dirty="0">
                <a:solidFill>
                  <a:srgbClr val="F24A2E"/>
                </a:solidFill>
                <a:latin typeface="Times New Roman" panose="02020603050405020304" pitchFamily="18" charset="0"/>
                <a:ea typeface="宋体" panose="02010600030101010101" pitchFamily="2" charset="-122"/>
                <a:cs typeface="仿宋" panose="02010609060101010101" pitchFamily="49" charset="-122"/>
              </a:rPr>
              <a:t>  </a:t>
            </a:r>
            <a:endParaRPr lang="en-US" altLang="zh-CN" sz="2000" b="1" dirty="0">
              <a:solidFill>
                <a:srgbClr val="F24A2E"/>
              </a:solidFill>
              <a:latin typeface="Times New Roman" panose="02020603050405020304" pitchFamily="18" charset="0"/>
              <a:ea typeface="宋体" panose="02010600030101010101" pitchFamily="2" charset="-122"/>
              <a:cs typeface="仿宋" panose="02010609060101010101" pitchFamily="49" charset="-122"/>
            </a:endParaRPr>
          </a:p>
          <a:p>
            <a:pPr algn="just">
              <a:lnSpc>
                <a:spcPct val="150000"/>
              </a:lnSpc>
            </a:pPr>
            <a:endParaRPr lang="en-US"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endParaRPr lang="en-US"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endParaRPr lang="en-US"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p:cNvSpPr txBox="1"/>
              <p:nvPr/>
            </p:nvSpPr>
            <p:spPr>
              <a:xfrm>
                <a:off x="754135" y="1342082"/>
                <a:ext cx="10519508" cy="4676775"/>
              </a:xfrm>
              <a:prstGeom prst="rect">
                <a:avLst/>
              </a:prstGeom>
              <a:noFill/>
              <a:ln>
                <a:solidFill>
                  <a:srgbClr val="006B63"/>
                </a:solidFill>
              </a:ln>
            </p:spPr>
            <p:txBody>
              <a:bodyPr wrap="square">
                <a:spAutoFit/>
              </a:bodyPr>
              <a:lstStyle/>
              <a:p>
                <a:pPr marL="342900" indent="-342900">
                  <a:lnSpc>
                    <a:spcPct val="150000"/>
                  </a:lnSpc>
                  <a:buFont typeface="Arial" panose="020B0604020202020204" pitchFamily="34" charset="0"/>
                  <a:buChar char="•"/>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I-NEE</a:t>
                </a:r>
                <a:r>
                  <a:rPr lang="zh-CN" altLang="zh-CN" sz="2400" b="1" dirty="0">
                    <a:latin typeface="Times New Roman" panose="02020603050405020304" pitchFamily="18" charset="0"/>
                    <a:ea typeface="宋体" panose="02010600030101010101" pitchFamily="2" charset="-122"/>
                    <a:cs typeface="Times New Roman" panose="02020603050405020304" pitchFamily="18" charset="0"/>
                  </a:rPr>
                  <a:t>的随机形式</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，即：</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14:m>
                  <m:oMath xmlns:m="http://schemas.openxmlformats.org/officeDocument/2006/math">
                    <m:r>
                      <a:rPr lang="en-US" altLang="zh-CN" sz="3200" b="0" i="0" smtClean="0">
                        <a:latin typeface="Cambria Math" panose="02040503050406030204" pitchFamily="18" charset="0"/>
                      </a:rPr>
                      <m:t>               </m:t>
                    </m:r>
                    <m:r>
                      <m:rPr>
                        <m:sty m:val="p"/>
                      </m:rPr>
                      <a:rPr lang="en-US" altLang="zh-CN" sz="3200">
                        <a:latin typeface="Cambria Math" panose="02040503050406030204" pitchFamily="18" charset="0"/>
                      </a:rPr>
                      <m:t>I</m:t>
                    </m:r>
                    <m:r>
                      <a:rPr lang="en-US" altLang="zh-CN" sz="3200" i="1">
                        <a:latin typeface="Cambria Math" panose="02040503050406030204" pitchFamily="18" charset="0"/>
                      </a:rPr>
                      <m:t>=</m:t>
                    </m:r>
                    <m:r>
                      <a:rPr lang="en-US" altLang="zh-CN" sz="3200" i="1">
                        <a:latin typeface="Cambria Math" panose="02040503050406030204" pitchFamily="18" charset="0"/>
                      </a:rPr>
                      <m:t>𝑎</m:t>
                    </m:r>
                    <m:sSup>
                      <m:sSupPr>
                        <m:ctrlPr>
                          <a:rPr lang="zh-CN" altLang="zh-CN" sz="3200" i="1">
                            <a:latin typeface="Cambria Math" panose="02040503050406030204" pitchFamily="18" charset="0"/>
                          </a:rPr>
                        </m:ctrlPr>
                      </m:sSupPr>
                      <m:e>
                        <m:r>
                          <a:rPr lang="en-US" altLang="zh-CN" sz="3200" i="1">
                            <a:latin typeface="Cambria Math" panose="02040503050406030204" pitchFamily="18" charset="0"/>
                          </a:rPr>
                          <m:t>𝑃</m:t>
                        </m:r>
                      </m:e>
                      <m:sup>
                        <m:r>
                          <a:rPr lang="en-US" altLang="zh-CN" sz="3200" i="1">
                            <a:latin typeface="Cambria Math" panose="02040503050406030204" pitchFamily="18" charset="0"/>
                          </a:rPr>
                          <m:t>𝑏</m:t>
                        </m:r>
                      </m:sup>
                    </m:sSup>
                    <m:sSup>
                      <m:sSupPr>
                        <m:ctrlPr>
                          <a:rPr lang="zh-CN" altLang="zh-CN" sz="3200" i="1">
                            <a:latin typeface="Cambria Math" panose="02040503050406030204" pitchFamily="18" charset="0"/>
                          </a:rPr>
                        </m:ctrlPr>
                      </m:sSupPr>
                      <m:e>
                        <m:r>
                          <a:rPr lang="en-US" altLang="zh-CN" sz="3200" i="1">
                            <a:latin typeface="Cambria Math" panose="02040503050406030204" pitchFamily="18" charset="0"/>
                          </a:rPr>
                          <m:t>𝐸</m:t>
                        </m:r>
                      </m:e>
                      <m:sup>
                        <m:r>
                          <m:rPr>
                            <m:sty m:val="p"/>
                          </m:rPr>
                          <a:rPr lang="en-US" altLang="zh-CN" sz="3200" i="1">
                            <a:latin typeface="Cambria Math" panose="02040503050406030204" pitchFamily="18" charset="0"/>
                          </a:rPr>
                          <m:t>c</m:t>
                        </m:r>
                        <m:r>
                          <a:rPr lang="en-US" altLang="zh-CN" sz="3200" b="0" i="1" smtClean="0">
                            <a:latin typeface="Cambria Math" panose="02040503050406030204" pitchFamily="18" charset="0"/>
                          </a:rPr>
                          <m:t> </m:t>
                        </m:r>
                      </m:sup>
                    </m:sSup>
                    <m:sSup>
                      <m:sSupPr>
                        <m:ctrlPr>
                          <a:rPr lang="zh-CN" altLang="zh-CN" sz="3200" i="1">
                            <a:latin typeface="Cambria Math" panose="02040503050406030204" pitchFamily="18" charset="0"/>
                          </a:rPr>
                        </m:ctrlPr>
                      </m:sSupPr>
                      <m:e>
                        <m:r>
                          <m:rPr>
                            <m:sty m:val="p"/>
                          </m:rPr>
                          <a:rPr lang="en-US" altLang="zh-CN" sz="3200" i="1">
                            <a:latin typeface="Cambria Math" panose="02040503050406030204" pitchFamily="18" charset="0"/>
                          </a:rPr>
                          <m:t>N</m:t>
                        </m:r>
                      </m:e>
                      <m:sup>
                        <m:r>
                          <a:rPr lang="en-US" altLang="zh-CN" sz="3200" b="0" i="1" smtClean="0">
                            <a:latin typeface="Cambria Math" panose="02040503050406030204" pitchFamily="18" charset="0"/>
                          </a:rPr>
                          <m:t>𝑑</m:t>
                        </m:r>
                      </m:sup>
                    </m:sSup>
                    <m:sSup>
                      <m:sSupPr>
                        <m:ctrlPr>
                          <a:rPr lang="zh-CN" altLang="zh-CN" sz="3200" i="1">
                            <a:latin typeface="Cambria Math" panose="02040503050406030204" pitchFamily="18" charset="0"/>
                          </a:rPr>
                        </m:ctrlPr>
                      </m:sSupPr>
                      <m:e>
                        <m:sSup>
                          <m:sSupPr>
                            <m:ctrlPr>
                              <a:rPr lang="zh-CN" altLang="zh-CN" sz="3200" i="1">
                                <a:latin typeface="Cambria Math" panose="02040503050406030204" pitchFamily="18" charset="0"/>
                              </a:rPr>
                            </m:ctrlPr>
                          </m:sSupPr>
                          <m:e>
                            <m:r>
                              <a:rPr lang="en-US" altLang="zh-CN" sz="3200" i="1" smtClean="0">
                                <a:latin typeface="Cambria Math" panose="02040503050406030204" pitchFamily="18" charset="0"/>
                              </a:rPr>
                              <m:t>𝐷</m:t>
                            </m:r>
                          </m:e>
                          <m:sup>
                            <m:r>
                              <m:rPr>
                                <m:sty m:val="p"/>
                              </m:rPr>
                              <a:rPr lang="en-US" altLang="zh-CN" sz="3200" i="1">
                                <a:latin typeface="Cambria Math" panose="02040503050406030204" pitchFamily="18" charset="0"/>
                              </a:rPr>
                              <m:t>e</m:t>
                            </m:r>
                          </m:sup>
                        </m:sSup>
                        <m:r>
                          <a:rPr lang="en-US" altLang="zh-CN" sz="3200" i="1">
                            <a:latin typeface="Cambria Math" panose="02040503050406030204" pitchFamily="18" charset="0"/>
                          </a:rPr>
                          <m:t>𝑈</m:t>
                        </m:r>
                      </m:e>
                      <m:sup>
                        <m:r>
                          <a:rPr lang="en-US" altLang="zh-CN" sz="3200" b="0" i="1" smtClean="0">
                            <a:latin typeface="Cambria Math" panose="02040503050406030204" pitchFamily="18" charset="0"/>
                          </a:rPr>
                          <m:t>𝑓</m:t>
                        </m:r>
                      </m:sup>
                    </m:sSup>
                    <m:sSup>
                      <m:sSupPr>
                        <m:ctrlPr>
                          <a:rPr lang="zh-CN" altLang="zh-CN" sz="3200" i="1">
                            <a:latin typeface="Cambria Math" panose="02040503050406030204" pitchFamily="18" charset="0"/>
                          </a:rPr>
                        </m:ctrlPr>
                      </m:sSupPr>
                      <m:e>
                        <m:r>
                          <a:rPr lang="en-US" altLang="zh-CN" sz="3200" i="1">
                            <a:latin typeface="Cambria Math" panose="02040503050406030204" pitchFamily="18" charset="0"/>
                          </a:rPr>
                          <m:t>𝐿</m:t>
                        </m:r>
                      </m:e>
                      <m:sup>
                        <m:r>
                          <a:rPr lang="en-US" altLang="zh-CN" sz="3200" b="0" i="1" smtClean="0">
                            <a:latin typeface="Cambria Math" panose="02040503050406030204" pitchFamily="18" charset="0"/>
                          </a:rPr>
                          <m:t>𝑔</m:t>
                        </m:r>
                      </m:sup>
                    </m:sSup>
                    <m:sSup>
                      <m:sSupPr>
                        <m:ctrlPr>
                          <a:rPr lang="zh-CN" altLang="zh-CN" sz="3200" i="1">
                            <a:latin typeface="Cambria Math" panose="02040503050406030204" pitchFamily="18" charset="0"/>
                          </a:rPr>
                        </m:ctrlPr>
                      </m:sSupPr>
                      <m:e>
                        <m:sSup>
                          <m:sSupPr>
                            <m:ctrlPr>
                              <a:rPr lang="zh-CN" altLang="zh-CN" sz="3200" i="1">
                                <a:latin typeface="Cambria Math" panose="02040503050406030204" pitchFamily="18" charset="0"/>
                              </a:rPr>
                            </m:ctrlPr>
                          </m:sSupPr>
                          <m:e>
                            <m:r>
                              <a:rPr lang="en-US" altLang="zh-CN" sz="3200" i="1">
                                <a:latin typeface="Cambria Math" panose="02040503050406030204" pitchFamily="18" charset="0"/>
                              </a:rPr>
                              <m:t>𝑇</m:t>
                            </m:r>
                          </m:e>
                          <m:sup>
                            <m:r>
                              <a:rPr lang="en-US" altLang="zh-CN" sz="3200" b="0" i="1" smtClean="0">
                                <a:latin typeface="Cambria Math" panose="02040503050406030204" pitchFamily="18" charset="0"/>
                              </a:rPr>
                              <m:t>h</m:t>
                            </m:r>
                          </m:sup>
                        </m:sSup>
                        <m:r>
                          <a:rPr lang="en-US" altLang="zh-CN" sz="3200" i="1">
                            <a:latin typeface="Cambria Math" panose="02040503050406030204" pitchFamily="18" charset="0"/>
                          </a:rPr>
                          <m:t>𝑆</m:t>
                        </m:r>
                      </m:e>
                      <m:sup>
                        <m:r>
                          <a:rPr lang="en-US" altLang="zh-CN" sz="3200" b="0" i="1" smtClean="0">
                            <a:latin typeface="Cambria Math" panose="02040503050406030204" pitchFamily="18" charset="0"/>
                          </a:rPr>
                          <m:t>𝑖</m:t>
                        </m:r>
                      </m:sup>
                    </m:sSup>
                    <m:r>
                      <a:rPr lang="zh-CN" altLang="en-US" sz="3200" i="1">
                        <a:latin typeface="Cambria Math" panose="02040503050406030204" pitchFamily="18" charset="0"/>
                      </a:rPr>
                      <m:t>ｒ</m:t>
                    </m:r>
                    <m:r>
                      <a:rPr lang="en-US" altLang="zh-CN" sz="3200" i="1">
                        <a:latin typeface="Cambria Math" panose="02040503050406030204" pitchFamily="18" charset="0"/>
                      </a:rPr>
                      <m:t> </m:t>
                    </m:r>
                  </m:oMath>
                </a14:m>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式中，</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lang="en-US" altLang="zh-CN" sz="2000" i="1">
                        <a:latin typeface="Cambria Math" panose="02040503050406030204" pitchFamily="18" charset="0"/>
                      </a:rPr>
                      <m:t>𝑎</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是模型系数，</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b</a:t>
                </a:r>
                <a:r>
                  <a:rPr lang="zh-CN" altLang="zh-CN" sz="20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c</a:t>
                </a:r>
                <a:r>
                  <a:rPr lang="zh-CN" altLang="zh-CN" sz="20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d</a:t>
                </a:r>
                <a:r>
                  <a:rPr lang="zh-CN" altLang="zh-CN" sz="20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e</a:t>
                </a:r>
                <a:r>
                  <a:rPr lang="zh-CN" altLang="zh-CN" sz="20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f</a:t>
                </a:r>
                <a:r>
                  <a:rPr lang="zh-CN" altLang="zh-CN" sz="20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g</a:t>
                </a:r>
                <a:r>
                  <a:rPr lang="zh-CN" altLang="zh-CN" sz="20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h</a:t>
                </a:r>
                <a:r>
                  <a:rPr lang="zh-CN" altLang="zh-CN" sz="2000" i="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err="1">
                    <a:latin typeface="Times New Roman" panose="02020603050405020304" pitchFamily="18" charset="0"/>
                    <a:ea typeface="宋体" panose="02010600030101010101" pitchFamily="2" charset="-122"/>
                    <a:cs typeface="Times New Roman" panose="02020603050405020304" pitchFamily="18" charset="0"/>
                  </a:rPr>
                  <a:t>i</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分别是驱动因子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的环境影响弹性</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所谓某个驱动力的环境影响弹性，是指环境影响相对于这个驱动力发生的一定比例的变化的属性。</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显然，</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当</a:t>
                </a:r>
                <a14:m>
                  <m:oMath xmlns:m="http://schemas.openxmlformats.org/officeDocument/2006/math">
                    <m:r>
                      <a:rPr lang="en-US" altLang="zh-CN" sz="2000" i="1">
                        <a:latin typeface="Cambria Math" panose="02040503050406030204" pitchFamily="18" charset="0"/>
                      </a:rPr>
                      <m:t>𝑎</m:t>
                    </m:r>
                    <m:r>
                      <a:rPr lang="en-US" altLang="zh-CN" sz="2000">
                        <a:latin typeface="Cambria Math" panose="02040503050406030204" pitchFamily="18" charset="0"/>
                      </a:rPr>
                      <m:t>=</m:t>
                    </m:r>
                    <m:r>
                      <a:rPr lang="en-US" altLang="zh-CN" sz="2000" i="1">
                        <a:latin typeface="Cambria Math" panose="02040503050406030204" pitchFamily="18" charset="0"/>
                      </a:rPr>
                      <m:t>𝑏</m:t>
                    </m:r>
                    <m:r>
                      <a:rPr lang="en-US" altLang="zh-CN" sz="2000">
                        <a:latin typeface="Cambria Math" panose="02040503050406030204" pitchFamily="18" charset="0"/>
                      </a:rPr>
                      <m:t>=</m:t>
                    </m:r>
                    <m:r>
                      <a:rPr lang="en-US" altLang="zh-CN" sz="2000" i="1">
                        <a:latin typeface="Cambria Math" panose="02040503050406030204" pitchFamily="18" charset="0"/>
                      </a:rPr>
                      <m:t>𝑐</m:t>
                    </m:r>
                    <m:r>
                      <a:rPr lang="en-US" altLang="zh-CN" sz="2000">
                        <a:latin typeface="Cambria Math" panose="02040503050406030204" pitchFamily="18" charset="0"/>
                      </a:rPr>
                      <m:t>=</m:t>
                    </m:r>
                    <m:r>
                      <a:rPr lang="en-US" altLang="zh-CN" sz="2000" i="1">
                        <a:latin typeface="Cambria Math" panose="02040503050406030204" pitchFamily="18" charset="0"/>
                      </a:rPr>
                      <m:t>𝑑</m:t>
                    </m:r>
                    <m:r>
                      <a:rPr lang="en-US" altLang="zh-CN" sz="2000">
                        <a:latin typeface="Cambria Math" panose="02040503050406030204" pitchFamily="18" charset="0"/>
                      </a:rPr>
                      <m:t>=</m:t>
                    </m:r>
                    <m:r>
                      <a:rPr lang="en-US" altLang="zh-CN" sz="2000" i="1">
                        <a:latin typeface="Cambria Math" panose="02040503050406030204" pitchFamily="18" charset="0"/>
                      </a:rPr>
                      <m:t>𝑒</m:t>
                    </m:r>
                    <m:r>
                      <a:rPr lang="en-US" altLang="zh-CN" sz="2000">
                        <a:latin typeface="Cambria Math" panose="02040503050406030204" pitchFamily="18" charset="0"/>
                      </a:rPr>
                      <m:t>=</m:t>
                    </m:r>
                    <m:r>
                      <a:rPr lang="en-US" altLang="zh-CN" sz="2000" i="1">
                        <a:latin typeface="Cambria Math" panose="02040503050406030204" pitchFamily="18" charset="0"/>
                      </a:rPr>
                      <m:t>𝑓</m:t>
                    </m:r>
                    <m:r>
                      <a:rPr lang="en-US" altLang="zh-CN" sz="2000">
                        <a:latin typeface="Cambria Math" panose="02040503050406030204" pitchFamily="18" charset="0"/>
                      </a:rPr>
                      <m:t>=</m:t>
                    </m:r>
                    <m:r>
                      <a:rPr lang="en-US" altLang="zh-CN" sz="2000" i="1">
                        <a:latin typeface="Cambria Math" panose="02040503050406030204" pitchFamily="18" charset="0"/>
                      </a:rPr>
                      <m:t>𝑔</m:t>
                    </m:r>
                    <m:r>
                      <a:rPr lang="en-US" altLang="zh-CN" sz="2000">
                        <a:latin typeface="Cambria Math" panose="02040503050406030204" pitchFamily="18" charset="0"/>
                      </a:rPr>
                      <m:t>=</m:t>
                    </m:r>
                    <m:r>
                      <a:rPr lang="en-US" altLang="zh-CN" sz="2000" i="1">
                        <a:latin typeface="Cambria Math" panose="02040503050406030204" pitchFamily="18" charset="0"/>
                      </a:rPr>
                      <m:t>h</m:t>
                    </m:r>
                    <m:r>
                      <a:rPr lang="en-US" altLang="zh-CN" sz="2000" i="1">
                        <a:latin typeface="Cambria Math" panose="02040503050406030204" pitchFamily="18" charset="0"/>
                      </a:rPr>
                      <m:t>=</m:t>
                    </m:r>
                    <m:r>
                      <a:rPr lang="en-US" altLang="zh-CN" sz="2000" i="1">
                        <a:latin typeface="Cambria Math" panose="02040503050406030204" pitchFamily="18" charset="0"/>
                      </a:rPr>
                      <m:t>𝑖</m:t>
                    </m:r>
                  </m:oMath>
                </a14:m>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）即</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变</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为</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solidFill>
                      <a:srgbClr val="000000"/>
                    </a:solidFill>
                    <a:latin typeface="Times New Roman" panose="02020603050405020304" pitchFamily="18" charset="0"/>
                    <a:ea typeface="宋体" panose="02010600030101010101" pitchFamily="2" charset="-122"/>
                    <a:cs typeface="宋体" panose="02010600030101010101" pitchFamily="2" charset="-122"/>
                  </a:rPr>
                  <a:t>2</a:t>
                </a:r>
                <a:r>
                  <a:rPr lang="zh-CN" altLang="zh-CN"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，也就是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I-NEE</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的线性形式。</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是误差项</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STIRPAT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中的误差项不同，</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不再包含技术项这一“黑箱”</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，也就是说，</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不存在没有被具体、清晰解释的剩余项</a:t>
                </a:r>
              </a:p>
            </p:txBody>
          </p:sp>
        </mc:Choice>
        <mc:Fallback xmlns="">
          <p:sp>
            <p:nvSpPr>
              <p:cNvPr id="5" name="文本框 4"/>
              <p:cNvSpPr txBox="1">
                <a:spLocks noRot="1" noChangeAspect="1" noMove="1" noResize="1" noEditPoints="1" noAdjustHandles="1" noChangeArrowheads="1" noChangeShapeType="1" noTextEdit="1"/>
              </p:cNvSpPr>
              <p:nvPr/>
            </p:nvSpPr>
            <p:spPr>
              <a:xfrm>
                <a:off x="754135" y="1342082"/>
                <a:ext cx="10519508" cy="4676775"/>
              </a:xfrm>
              <a:prstGeom prst="rect">
                <a:avLst/>
              </a:prstGeom>
              <a:blipFill rotWithShape="1">
                <a:blip r:embed="rId3"/>
                <a:stretch>
                  <a:fillRect l="-46" t="-102" r="-44" b="-102"/>
                </a:stretch>
              </a:blipFill>
              <a:ln>
                <a:solidFill>
                  <a:srgbClr val="006B63"/>
                </a:solidFill>
              </a:ln>
            </p:spPr>
            <p:txBody>
              <a:bodyPr/>
              <a:lstStyle/>
              <a:p>
                <a:r>
                  <a:rPr lang="zh-CN" alt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686"/>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486618" y="299799"/>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4" name="图片 3" descr="4倍放大"/>
          <p:cNvPicPr>
            <a:picLocks noChangeAspect="1"/>
          </p:cNvPicPr>
          <p:nvPr/>
        </p:nvPicPr>
        <p:blipFill>
          <a:blip r:embed="rId24"/>
          <a:srcRect r="74487" b="-13203"/>
          <a:stretch>
            <a:fillRect/>
          </a:stretch>
        </p:blipFill>
        <p:spPr>
          <a:xfrm>
            <a:off x="7208363" y="341074"/>
            <a:ext cx="1241425" cy="544830"/>
          </a:xfrm>
          <a:prstGeom prst="rect">
            <a:avLst/>
          </a:prstGeom>
        </p:spPr>
      </p:pic>
      <p:sp>
        <p:nvSpPr>
          <p:cNvPr id="7" name="文本框 6"/>
          <p:cNvSpPr txBox="1"/>
          <p:nvPr>
            <p:custDataLst>
              <p:tags r:id="rId1"/>
            </p:custDataLst>
          </p:nvPr>
        </p:nvSpPr>
        <p:spPr>
          <a:xfrm>
            <a:off x="729963" y="1739254"/>
            <a:ext cx="10732073" cy="957250"/>
          </a:xfrm>
          <a:prstGeom prst="rect">
            <a:avLst/>
          </a:prstGeom>
          <a:noFill/>
        </p:spPr>
        <p:txBody>
          <a:bodyPr wrap="square">
            <a:spAutoFit/>
          </a:bodyPr>
          <a:lstStyle/>
          <a:p>
            <a:pPr indent="304800" algn="just">
              <a:lnSpc>
                <a:spcPct val="150000"/>
              </a:lnSpc>
            </a:pPr>
            <a:r>
              <a:rPr lang="en-US" altLang="zh-CN" sz="2000" dirty="0">
                <a:solidFill>
                  <a:srgbClr val="000000"/>
                </a:solidFill>
                <a:effectLst/>
                <a:latin typeface="Times New Roman" panose="02020603050405020304" pitchFamily="18" charset="0"/>
                <a:ea typeface="宋体" panose="02010600030101010101" pitchFamily="2" charset="-122"/>
              </a:rPr>
              <a:t>I-NEE</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完美地抓住了能源、交通</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的结合</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和</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物质能量循环间交互作用</a:t>
            </a:r>
            <a:r>
              <a:rPr lang="zh-CN" altLang="en-US" sz="20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、城镇化与空间布局</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的作用</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圆角矩形 7"/>
          <p:cNvSpPr/>
          <p:nvPr>
            <p:custDataLst>
              <p:tags r:id="rId2"/>
            </p:custDataLst>
          </p:nvPr>
        </p:nvSpPr>
        <p:spPr>
          <a:xfrm>
            <a:off x="730250" y="5102860"/>
            <a:ext cx="2900680" cy="822960"/>
          </a:xfrm>
          <a:prstGeom prst="roundRect">
            <a:avLst/>
          </a:prstGeom>
          <a:solidFill>
            <a:srgbClr val="209598"/>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b="1" dirty="0">
                <a:solidFill>
                  <a:schemeClr val="bg1"/>
                </a:solidFill>
                <a:effectLst/>
                <a:latin typeface="微软雅黑" panose="020B0503020204020204" charset="-122"/>
                <a:ea typeface="微软雅黑" panose="020B0503020204020204" charset="-122"/>
                <a:cs typeface="仿宋" panose="02010609060101010101" pitchFamily="49" charset="-122"/>
                <a:sym typeface="+mn-ea"/>
              </a:rPr>
              <a:t>能源、交通</a:t>
            </a:r>
            <a:r>
              <a:rPr lang="zh-CN" altLang="en-US" b="1" dirty="0">
                <a:solidFill>
                  <a:schemeClr val="bg1"/>
                </a:solidFill>
                <a:latin typeface="微软雅黑" panose="020B0503020204020204" charset="-122"/>
                <a:ea typeface="微软雅黑" panose="020B0503020204020204" charset="-122"/>
                <a:sym typeface="+mn-ea"/>
              </a:rPr>
              <a:t>结合</a:t>
            </a:r>
            <a:r>
              <a:rPr lang="zh-CN" altLang="zh-CN" b="1" dirty="0">
                <a:solidFill>
                  <a:schemeClr val="bg1"/>
                </a:solidFill>
                <a:latin typeface="微软雅黑" panose="020B0503020204020204" charset="-122"/>
                <a:ea typeface="微软雅黑" panose="020B0503020204020204" charset="-122"/>
                <a:sym typeface="+mn-ea"/>
              </a:rPr>
              <a:t>的作用</a:t>
            </a:r>
            <a:endParaRPr lang="zh-CN" altLang="en-US"/>
          </a:p>
        </p:txBody>
      </p:sp>
      <p:sp>
        <p:nvSpPr>
          <p:cNvPr id="9" name="圆角矩形 8"/>
          <p:cNvSpPr/>
          <p:nvPr>
            <p:custDataLst>
              <p:tags r:id="rId3"/>
            </p:custDataLst>
          </p:nvPr>
        </p:nvSpPr>
        <p:spPr>
          <a:xfrm>
            <a:off x="8312150" y="5102860"/>
            <a:ext cx="2900680" cy="822960"/>
          </a:xfrm>
          <a:prstGeom prst="roundRect">
            <a:avLst/>
          </a:prstGeom>
          <a:solidFill>
            <a:srgbClr val="209598"/>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b="1" dirty="0">
                <a:solidFill>
                  <a:schemeClr val="bg1"/>
                </a:solidFill>
                <a:effectLst/>
                <a:latin typeface="微软雅黑" panose="020B0503020204020204" charset="-122"/>
                <a:ea typeface="微软雅黑" panose="020B0503020204020204" charset="-122"/>
                <a:cs typeface="仿宋" panose="02010609060101010101" pitchFamily="49" charset="-122"/>
                <a:sym typeface="+mn-ea"/>
              </a:rPr>
              <a:t>城镇化和空间布局的作用</a:t>
            </a:r>
            <a:endParaRPr lang="zh-CN" altLang="en-US"/>
          </a:p>
        </p:txBody>
      </p:sp>
      <p:sp>
        <p:nvSpPr>
          <p:cNvPr id="13" name="上箭头 12"/>
          <p:cNvSpPr/>
          <p:nvPr>
            <p:custDataLst>
              <p:tags r:id="rId4"/>
            </p:custDataLst>
          </p:nvPr>
        </p:nvSpPr>
        <p:spPr>
          <a:xfrm flipV="1">
            <a:off x="9622473" y="4621530"/>
            <a:ext cx="280035" cy="330200"/>
          </a:xfrm>
          <a:prstGeom prst="upArrow">
            <a:avLst/>
          </a:prstGeom>
          <a:solidFill>
            <a:srgbClr val="006B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圆角矩形 15"/>
          <p:cNvSpPr/>
          <p:nvPr>
            <p:custDataLst>
              <p:tags r:id="rId5"/>
            </p:custDataLst>
          </p:nvPr>
        </p:nvSpPr>
        <p:spPr>
          <a:xfrm>
            <a:off x="4521200" y="5102860"/>
            <a:ext cx="2900680" cy="822960"/>
          </a:xfrm>
          <a:prstGeom prst="roundRect">
            <a:avLst/>
          </a:prstGeom>
          <a:solidFill>
            <a:srgbClr val="209598"/>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zh-CN" b="1" dirty="0">
                <a:solidFill>
                  <a:schemeClr val="bg1"/>
                </a:solidFill>
                <a:effectLst/>
                <a:latin typeface="微软雅黑" panose="020B0503020204020204" charset="-122"/>
                <a:ea typeface="微软雅黑" panose="020B0503020204020204" charset="-122"/>
                <a:cs typeface="仿宋" panose="02010609060101010101" pitchFamily="49" charset="-122"/>
                <a:sym typeface="+mn-ea"/>
              </a:rPr>
              <a:t>物质循环间交互作用</a:t>
            </a:r>
            <a:endParaRPr lang="zh-CN" altLang="en-US"/>
          </a:p>
        </p:txBody>
      </p:sp>
      <p:sp>
        <p:nvSpPr>
          <p:cNvPr id="24" name="上箭头 23"/>
          <p:cNvSpPr/>
          <p:nvPr>
            <p:custDataLst>
              <p:tags r:id="rId6"/>
            </p:custDataLst>
          </p:nvPr>
        </p:nvSpPr>
        <p:spPr>
          <a:xfrm flipV="1">
            <a:off x="5831523" y="4621530"/>
            <a:ext cx="280035" cy="330200"/>
          </a:xfrm>
          <a:prstGeom prst="upArrow">
            <a:avLst/>
          </a:prstGeom>
          <a:solidFill>
            <a:srgbClr val="006B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0" name="组合 29"/>
          <p:cNvGrpSpPr/>
          <p:nvPr/>
        </p:nvGrpSpPr>
        <p:grpSpPr>
          <a:xfrm>
            <a:off x="4835525" y="3023235"/>
            <a:ext cx="2694305" cy="1424940"/>
            <a:chOff x="1790" y="4669"/>
            <a:chExt cx="4243" cy="2244"/>
          </a:xfrm>
        </p:grpSpPr>
        <p:sp>
          <p:nvSpPr>
            <p:cNvPr id="26" name="文本框 25"/>
            <p:cNvSpPr txBox="1"/>
            <p:nvPr>
              <p:custDataLst>
                <p:tags r:id="rId18"/>
              </p:custDataLst>
            </p:nvPr>
          </p:nvSpPr>
          <p:spPr>
            <a:xfrm>
              <a:off x="1800" y="4669"/>
              <a:ext cx="4233" cy="2213"/>
            </a:xfrm>
            <a:prstGeom prst="rect">
              <a:avLst/>
            </a:prstGeom>
            <a:noFill/>
          </p:spPr>
          <p:txBody>
            <a:bodyPr wrap="square">
              <a:spAutoFit/>
            </a:bodyPr>
            <a:lstStyle/>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能耗强度（</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D</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0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环境冲击度（</a:t>
              </a:r>
              <a:r>
                <a:rPr lang="en-US" altLang="zh-CN" sz="2000" dirty="0">
                  <a:latin typeface="宋体" panose="02010600030101010101" pitchFamily="2" charset="-122"/>
                  <a:ea typeface="宋体" panose="02010600030101010101" pitchFamily="2" charset="-122"/>
                  <a:cs typeface="宋体" panose="02010600030101010101" pitchFamily="2" charset="-122"/>
                </a:rPr>
                <a:t>T</a:t>
              </a:r>
              <a:r>
                <a:rPr lang="zh-CN" altLang="en-US" sz="2000" dirty="0">
                  <a:latin typeface="宋体" panose="02010600030101010101" pitchFamily="2" charset="-122"/>
                  <a:ea typeface="宋体" panose="02010600030101010101" pitchFamily="2" charset="-122"/>
                  <a:cs typeface="宋体" panose="02010600030101010101" pitchFamily="2" charset="-122"/>
                </a:rPr>
                <a:t>）</a:t>
              </a:r>
            </a:p>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能耗需求率（</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N</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zh-CN" sz="20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grpSp>
          <p:nvGrpSpPr>
            <p:cNvPr id="56" name="组合 55"/>
            <p:cNvGrpSpPr/>
            <p:nvPr/>
          </p:nvGrpSpPr>
          <p:grpSpPr>
            <a:xfrm>
              <a:off x="1790" y="4872"/>
              <a:ext cx="3288" cy="2041"/>
              <a:chOff x="2078" y="4872"/>
              <a:chExt cx="3288" cy="2041"/>
            </a:xfrm>
          </p:grpSpPr>
          <p:cxnSp>
            <p:nvCxnSpPr>
              <p:cNvPr id="35" name="直接连接符 34"/>
              <p:cNvCxnSpPr/>
              <p:nvPr>
                <p:custDataLst>
                  <p:tags r:id="rId19"/>
                </p:custDataLst>
              </p:nvPr>
            </p:nvCxnSpPr>
            <p:spPr>
              <a:xfrm>
                <a:off x="2078" y="5443"/>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36" name="直接连接符 35"/>
              <p:cNvCxnSpPr/>
              <p:nvPr>
                <p:custDataLst>
                  <p:tags r:id="rId20"/>
                </p:custDataLst>
              </p:nvPr>
            </p:nvCxnSpPr>
            <p:spPr>
              <a:xfrm>
                <a:off x="2078" y="6176"/>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37" name="直接连接符 36"/>
              <p:cNvCxnSpPr/>
              <p:nvPr>
                <p:custDataLst>
                  <p:tags r:id="rId21"/>
                </p:custDataLst>
              </p:nvPr>
            </p:nvCxnSpPr>
            <p:spPr>
              <a:xfrm>
                <a:off x="2078" y="6909"/>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38" name="直接连接符 37"/>
              <p:cNvCxnSpPr/>
              <p:nvPr>
                <p:custDataLst>
                  <p:tags r:id="rId22"/>
                </p:custDataLst>
              </p:nvPr>
            </p:nvCxnSpPr>
            <p:spPr>
              <a:xfrm>
                <a:off x="2078" y="4872"/>
                <a:ext cx="0" cy="2041"/>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grpSp>
      </p:grpSp>
      <p:grpSp>
        <p:nvGrpSpPr>
          <p:cNvPr id="32" name="组合 31"/>
          <p:cNvGrpSpPr/>
          <p:nvPr/>
        </p:nvGrpSpPr>
        <p:grpSpPr>
          <a:xfrm>
            <a:off x="8718550" y="3001010"/>
            <a:ext cx="2423160" cy="1476375"/>
            <a:chOff x="13730" y="4634"/>
            <a:chExt cx="3816" cy="2325"/>
          </a:xfrm>
        </p:grpSpPr>
        <p:sp>
          <p:nvSpPr>
            <p:cNvPr id="28" name="文本框 27"/>
            <p:cNvSpPr txBox="1"/>
            <p:nvPr>
              <p:custDataLst>
                <p:tags r:id="rId13"/>
              </p:custDataLst>
            </p:nvPr>
          </p:nvSpPr>
          <p:spPr>
            <a:xfrm>
              <a:off x="13732" y="4634"/>
              <a:ext cx="3814" cy="2325"/>
            </a:xfrm>
            <a:prstGeom prst="rect">
              <a:avLst/>
            </a:prstGeom>
            <a:noFill/>
          </p:spPr>
          <p:txBody>
            <a:bodyPr wrap="square">
              <a:spAutoFit/>
            </a:bodyPr>
            <a:lstStyle/>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城镇化率（</a:t>
              </a:r>
              <a:r>
                <a:rPr lang="en-US" altLang="zh-CN" sz="2000" dirty="0">
                  <a:latin typeface="宋体" panose="02010600030101010101" pitchFamily="2" charset="-122"/>
                  <a:ea typeface="宋体" panose="02010600030101010101" pitchFamily="2" charset="-122"/>
                  <a:cs typeface="宋体" panose="02010600030101010101" pitchFamily="2" charset="-122"/>
                </a:rPr>
                <a:t>U</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建设用地密度（</a:t>
              </a:r>
              <a:r>
                <a:rPr lang="en-US" altLang="zh-CN" sz="2000" dirty="0">
                  <a:latin typeface="宋体" panose="02010600030101010101" pitchFamily="2" charset="-122"/>
                  <a:ea typeface="宋体" panose="02010600030101010101" pitchFamily="2" charset="-122"/>
                  <a:cs typeface="宋体" panose="02010600030101010101" pitchFamily="2" charset="-122"/>
                </a:rPr>
                <a:t>L</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空间布局紧凑度（</a:t>
              </a:r>
              <a:r>
                <a:rPr lang="en-US" altLang="zh-CN" sz="2000" dirty="0">
                  <a:latin typeface="宋体" panose="02010600030101010101" pitchFamily="2" charset="-122"/>
                  <a:ea typeface="宋体" panose="02010600030101010101" pitchFamily="2" charset="-122"/>
                  <a:cs typeface="宋体" panose="02010600030101010101" pitchFamily="2" charset="-122"/>
                </a:rPr>
                <a:t>S</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zh-CN" altLang="zh-CN" sz="20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p:txBody>
        </p:sp>
        <p:grpSp>
          <p:nvGrpSpPr>
            <p:cNvPr id="54" name="组合 53"/>
            <p:cNvGrpSpPr/>
            <p:nvPr/>
          </p:nvGrpSpPr>
          <p:grpSpPr>
            <a:xfrm>
              <a:off x="13730" y="4882"/>
              <a:ext cx="3288" cy="2041"/>
              <a:chOff x="13730" y="4882"/>
              <a:chExt cx="3288" cy="2041"/>
            </a:xfrm>
          </p:grpSpPr>
          <p:cxnSp>
            <p:nvCxnSpPr>
              <p:cNvPr id="42" name="直接连接符 41"/>
              <p:cNvCxnSpPr/>
              <p:nvPr>
                <p:custDataLst>
                  <p:tags r:id="rId14"/>
                </p:custDataLst>
              </p:nvPr>
            </p:nvCxnSpPr>
            <p:spPr>
              <a:xfrm>
                <a:off x="13730" y="5443"/>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43" name="直接连接符 42"/>
              <p:cNvCxnSpPr/>
              <p:nvPr>
                <p:custDataLst>
                  <p:tags r:id="rId15"/>
                </p:custDataLst>
              </p:nvPr>
            </p:nvCxnSpPr>
            <p:spPr>
              <a:xfrm>
                <a:off x="13730" y="6176"/>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44" name="直接连接符 43"/>
              <p:cNvCxnSpPr/>
              <p:nvPr>
                <p:custDataLst>
                  <p:tags r:id="rId16"/>
                </p:custDataLst>
              </p:nvPr>
            </p:nvCxnSpPr>
            <p:spPr>
              <a:xfrm>
                <a:off x="13730" y="6909"/>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45" name="直接连接符 44"/>
              <p:cNvCxnSpPr/>
              <p:nvPr>
                <p:custDataLst>
                  <p:tags r:id="rId17"/>
                </p:custDataLst>
              </p:nvPr>
            </p:nvCxnSpPr>
            <p:spPr>
              <a:xfrm>
                <a:off x="13730" y="4882"/>
                <a:ext cx="0" cy="2041"/>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grpSp>
      </p:grpSp>
      <p:sp>
        <p:nvSpPr>
          <p:cNvPr id="29" name="上箭头 28"/>
          <p:cNvSpPr/>
          <p:nvPr>
            <p:custDataLst>
              <p:tags r:id="rId7"/>
            </p:custDataLst>
          </p:nvPr>
        </p:nvSpPr>
        <p:spPr>
          <a:xfrm flipV="1">
            <a:off x="2040573" y="4621530"/>
            <a:ext cx="280035" cy="330200"/>
          </a:xfrm>
          <a:prstGeom prst="upArrow">
            <a:avLst/>
          </a:prstGeom>
          <a:solidFill>
            <a:srgbClr val="006B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1" name="组合 30"/>
          <p:cNvGrpSpPr/>
          <p:nvPr/>
        </p:nvGrpSpPr>
        <p:grpSpPr>
          <a:xfrm>
            <a:off x="1043305" y="2981960"/>
            <a:ext cx="2835910" cy="1466215"/>
            <a:chOff x="7760" y="4580"/>
            <a:chExt cx="4466" cy="2309"/>
          </a:xfrm>
        </p:grpSpPr>
        <p:sp>
          <p:nvSpPr>
            <p:cNvPr id="33" name="文本框 32"/>
            <p:cNvSpPr txBox="1"/>
            <p:nvPr>
              <p:custDataLst>
                <p:tags r:id="rId8"/>
              </p:custDataLst>
            </p:nvPr>
          </p:nvSpPr>
          <p:spPr>
            <a:xfrm>
              <a:off x="7772" y="4580"/>
              <a:ext cx="4454" cy="2213"/>
            </a:xfrm>
            <a:prstGeom prst="rect">
              <a:avLst/>
            </a:prstGeom>
            <a:noFill/>
          </p:spPr>
          <p:txBody>
            <a:bodyPr wrap="square">
              <a:spAutoFit/>
            </a:bodyPr>
            <a:lstStyle/>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交换效率（</a:t>
              </a:r>
              <a:r>
                <a:rPr lang="en-US" altLang="zh-CN" sz="2000" dirty="0">
                  <a:latin typeface="宋体" panose="02010600030101010101" pitchFamily="2" charset="-122"/>
                  <a:ea typeface="宋体" panose="02010600030101010101" pitchFamily="2" charset="-122"/>
                  <a:cs typeface="宋体" panose="02010600030101010101" pitchFamily="2" charset="-122"/>
                </a:rPr>
                <a:t>E</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能耗强度（</a:t>
              </a:r>
              <a:r>
                <a:rPr lang="en-US" altLang="zh-CN" sz="2000" dirty="0">
                  <a:latin typeface="宋体" panose="02010600030101010101" pitchFamily="2" charset="-122"/>
                  <a:ea typeface="宋体" panose="02010600030101010101" pitchFamily="2" charset="-122"/>
                  <a:cs typeface="宋体" panose="02010600030101010101" pitchFamily="2" charset="-122"/>
                </a:rPr>
                <a:t>D</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zh-CN" altLang="zh-CN" sz="2000" dirty="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pPr indent="0" algn="just" fontAlgn="auto">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能耗需求率（</a:t>
              </a:r>
              <a:r>
                <a:rPr lang="en-US" altLang="zh-CN" sz="2000" dirty="0">
                  <a:latin typeface="宋体" panose="02010600030101010101" pitchFamily="2" charset="-122"/>
                  <a:ea typeface="宋体" panose="02010600030101010101" pitchFamily="2" charset="-122"/>
                  <a:cs typeface="宋体" panose="02010600030101010101" pitchFamily="2" charset="-122"/>
                </a:rPr>
                <a:t>N</a:t>
              </a:r>
              <a:r>
                <a:rPr lang="zh-CN" altLang="en-US" sz="2000" dirty="0">
                  <a:latin typeface="宋体" panose="02010600030101010101" pitchFamily="2" charset="-122"/>
                  <a:ea typeface="宋体" panose="02010600030101010101" pitchFamily="2" charset="-122"/>
                  <a:cs typeface="宋体" panose="02010600030101010101" pitchFamily="2" charset="-122"/>
                </a:rPr>
                <a:t>）</a:t>
              </a:r>
            </a:p>
          </p:txBody>
        </p:sp>
        <p:grpSp>
          <p:nvGrpSpPr>
            <p:cNvPr id="46" name="组合 45"/>
            <p:cNvGrpSpPr/>
            <p:nvPr/>
          </p:nvGrpSpPr>
          <p:grpSpPr>
            <a:xfrm>
              <a:off x="7760" y="4759"/>
              <a:ext cx="3288" cy="2130"/>
              <a:chOff x="2078" y="4779"/>
              <a:chExt cx="3288" cy="2130"/>
            </a:xfrm>
          </p:grpSpPr>
          <p:cxnSp>
            <p:nvCxnSpPr>
              <p:cNvPr id="48" name="直接连接符 47"/>
              <p:cNvCxnSpPr/>
              <p:nvPr>
                <p:custDataLst>
                  <p:tags r:id="rId9"/>
                </p:custDataLst>
              </p:nvPr>
            </p:nvCxnSpPr>
            <p:spPr>
              <a:xfrm>
                <a:off x="2078" y="5443"/>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49" name="直接连接符 48"/>
              <p:cNvCxnSpPr/>
              <p:nvPr>
                <p:custDataLst>
                  <p:tags r:id="rId10"/>
                </p:custDataLst>
              </p:nvPr>
            </p:nvCxnSpPr>
            <p:spPr>
              <a:xfrm>
                <a:off x="2078" y="6176"/>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50" name="直接连接符 49"/>
              <p:cNvCxnSpPr/>
              <p:nvPr>
                <p:custDataLst>
                  <p:tags r:id="rId11"/>
                </p:custDataLst>
              </p:nvPr>
            </p:nvCxnSpPr>
            <p:spPr>
              <a:xfrm>
                <a:off x="2078" y="6909"/>
                <a:ext cx="3288" cy="0"/>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cxnSp>
            <p:nvCxnSpPr>
              <p:cNvPr id="51" name="直接连接符 50"/>
              <p:cNvCxnSpPr/>
              <p:nvPr>
                <p:custDataLst>
                  <p:tags r:id="rId12"/>
                </p:custDataLst>
              </p:nvPr>
            </p:nvCxnSpPr>
            <p:spPr>
              <a:xfrm>
                <a:off x="2078" y="4779"/>
                <a:ext cx="0" cy="2098"/>
              </a:xfrm>
              <a:prstGeom prst="line">
                <a:avLst/>
              </a:prstGeom>
              <a:ln w="28575" cmpd="sng">
                <a:solidFill>
                  <a:schemeClr val="accent6">
                    <a:lumMod val="75000"/>
                  </a:schemeClr>
                </a:solidFill>
                <a:prstDash val="sysDash"/>
              </a:ln>
            </p:spPr>
            <p:style>
              <a:lnRef idx="2">
                <a:schemeClr val="accent1"/>
              </a:lnRef>
              <a:fillRef idx="0">
                <a:srgbClr val="FFFFFF"/>
              </a:fillRef>
              <a:effectRef idx="0">
                <a:srgbClr val="FFFFFF"/>
              </a:effectRef>
              <a:fontRef idx="minor">
                <a:schemeClr val="tx1"/>
              </a:fontRef>
            </p:style>
          </p:cxn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8415"/>
            <a:ext cx="12192000" cy="3260090"/>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486618" y="299799"/>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4" name="图片 3" descr="4倍放大"/>
          <p:cNvPicPr>
            <a:picLocks noChangeAspect="1"/>
          </p:cNvPicPr>
          <p:nvPr/>
        </p:nvPicPr>
        <p:blipFill>
          <a:blip r:embed="rId2"/>
          <a:srcRect r="74487" b="-13203"/>
          <a:stretch>
            <a:fillRect/>
          </a:stretch>
        </p:blipFill>
        <p:spPr>
          <a:xfrm>
            <a:off x="7208363" y="341074"/>
            <a:ext cx="1241425" cy="544830"/>
          </a:xfrm>
          <a:prstGeom prst="rect">
            <a:avLst/>
          </a:prstGeom>
        </p:spPr>
      </p:pic>
      <mc:AlternateContent xmlns:mc="http://schemas.openxmlformats.org/markup-compatibility/2006" xmlns:a14="http://schemas.microsoft.com/office/drawing/2010/main">
        <mc:Choice Requires="a14">
          <p:sp>
            <p:nvSpPr>
              <p:cNvPr id="5" name="文本框 4"/>
              <p:cNvSpPr txBox="1"/>
              <p:nvPr/>
            </p:nvSpPr>
            <p:spPr>
              <a:xfrm>
                <a:off x="1247873" y="3736120"/>
                <a:ext cx="9972431" cy="1842107"/>
              </a:xfrm>
              <a:prstGeom prst="rect">
                <a:avLst/>
              </a:prstGeom>
              <a:noFill/>
            </p:spPr>
            <p:txBody>
              <a:bodyPr wrap="square">
                <a:spAutoFit/>
              </a:bodyPr>
              <a:lstStyle/>
              <a:p>
                <a:pPr marL="285750" indent="-285750" algn="just">
                  <a:lnSpc>
                    <a:spcPct val="200000"/>
                  </a:lnSpc>
                  <a:buClr>
                    <a:srgbClr val="006B63"/>
                  </a:buClr>
                  <a:buFont typeface="Wingdings" panose="05000000000000000000" pitchFamily="2" charset="2"/>
                  <a:buChar char="Ø"/>
                </a:pPr>
                <a:r>
                  <a:rPr lang="zh-CN" altLang="zh-CN" sz="2000" dirty="0">
                    <a:solidFill>
                      <a:srgbClr val="000000"/>
                    </a:solidFill>
                    <a:latin typeface="Times New Roman" panose="02020603050405020304" pitchFamily="18" charset="0"/>
                    <a:ea typeface="宋体" panose="02010600030101010101" pitchFamily="2" charset="-122"/>
                    <a:cs typeface="`(≈,"/>
                    <a:sym typeface="+mn-ea"/>
                  </a:rPr>
                  <a:t>以下</a:t>
                </a:r>
                <a:r>
                  <a:rPr lang="zh-CN" altLang="en-US" sz="2000" dirty="0">
                    <a:solidFill>
                      <a:srgbClr val="000000"/>
                    </a:solidFill>
                    <a:latin typeface="Times New Roman" panose="02020603050405020304" pitchFamily="18" charset="0"/>
                    <a:ea typeface="宋体" panose="02010600030101010101" pitchFamily="2" charset="-122"/>
                    <a:cs typeface="`(≈,"/>
                    <a:sym typeface="+mn-ea"/>
                  </a:rPr>
                  <a:t>利</a:t>
                </a:r>
                <a14:m>
                  <m:oMath xmlns:m="http://schemas.openxmlformats.org/officeDocument/2006/math">
                    <m:r>
                      <a:rPr lang="zh-CN" altLang="en-US" sz="20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用岭回归分析基于</m:t>
                    </m:r>
                    <m:r>
                      <m:rPr>
                        <m:nor/>
                      </m:rP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m:t>I</m:t>
                    </m:r>
                    <m:r>
                      <m:rPr>
                        <m:nor/>
                      </m:rP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m:t>−</m:t>
                    </m:r>
                    <m:r>
                      <m:rPr>
                        <m:nor/>
                      </m:rP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m:t>NEE</m:t>
                    </m:r>
                    <m:r>
                      <a:rPr lang="zh-CN" altLang="en-US" sz="2000" i="1" dirty="0">
                        <a:solidFill>
                          <a:schemeClr val="tx1">
                            <a:lumMod val="95000"/>
                            <a:lumOff val="5000"/>
                          </a:schemeClr>
                        </a:solidFill>
                        <a:latin typeface="Cambria Math" panose="02040503050406030204" pitchFamily="18" charset="0"/>
                        <a:ea typeface="宋体" panose="02010600030101010101" pitchFamily="2" charset="-122"/>
                        <a:cs typeface="Times New Roman" panose="02020603050405020304" pitchFamily="18" charset="0"/>
                      </a:rPr>
                      <m:t>随机</m:t>
                    </m:r>
                  </m:oMath>
                </a14:m>
                <a:r>
                  <a:rPr lang="zh-CN" altLang="zh-CN" sz="2000" dirty="0">
                    <a:solidFill>
                      <a:srgbClr val="000000"/>
                    </a:solidFill>
                    <a:effectLst/>
                    <a:latin typeface="Times New Roman" panose="02020603050405020304" pitchFamily="18" charset="0"/>
                    <a:ea typeface="宋体" panose="02010600030101010101" pitchFamily="2" charset="-122"/>
                    <a:cs typeface="`(≈,"/>
                    <a:sym typeface="+mn-ea"/>
                  </a:rPr>
                  <a:t>模型</a:t>
                </a:r>
                <a14:m>
                  <m:oMath xmlns:m="http://schemas.openxmlformats.org/officeDocument/2006/math">
                    <m:r>
                      <a:rPr lang="zh-CN" altLang="en-US" sz="2000" i="1">
                        <a:solidFill>
                          <a:srgbClr val="000000"/>
                        </a:solidFill>
                        <a:latin typeface="Cambria Math" panose="02040503050406030204" pitchFamily="18" charset="0"/>
                        <a:ea typeface="宋体" panose="02010600030101010101" pitchFamily="2" charset="-122"/>
                        <a:cs typeface="Times New Roman" panose="02020603050405020304" pitchFamily="18" charset="0"/>
                      </a:rPr>
                      <m:t>估计了</m:t>
                    </m:r>
                  </m:oMath>
                </a14:m>
                <a:r>
                  <a:rPr lang="zh-CN" altLang="en-US" sz="2000" dirty="0">
                    <a:solidFill>
                      <a:srgbClr val="000000"/>
                    </a:solidFill>
                    <a:latin typeface="Times New Roman" panose="02020603050405020304" pitchFamily="18" charset="0"/>
                    <a:ea typeface="宋体" panose="02010600030101010101" pitchFamily="2" charset="-122"/>
                    <a:cs typeface="`(≈,"/>
                    <a:sym typeface="+mn-ea"/>
                  </a:rPr>
                  <a:t>我国</a:t>
                </a:r>
                <a:r>
                  <a:rPr lang="en-US" altLang="zh-CN" sz="2000" dirty="0">
                    <a:solidFill>
                      <a:srgbClr val="000000"/>
                    </a:solidFill>
                    <a:latin typeface="Times New Roman" panose="02020603050405020304" pitchFamily="18" charset="0"/>
                    <a:ea typeface="宋体" panose="02010600030101010101" pitchFamily="2" charset="-122"/>
                    <a:cs typeface="`(≈,"/>
                    <a:sym typeface="+mn-ea"/>
                  </a:rPr>
                  <a:t>1997</a:t>
                </a:r>
                <a:r>
                  <a:rPr lang="zh-CN" altLang="en-US" sz="2000" dirty="0">
                    <a:solidFill>
                      <a:srgbClr val="000000"/>
                    </a:solidFill>
                    <a:latin typeface="Times New Roman" panose="02020603050405020304" pitchFamily="18" charset="0"/>
                    <a:ea typeface="宋体" panose="02010600030101010101" pitchFamily="2" charset="-122"/>
                    <a:cs typeface="`(≈,"/>
                    <a:sym typeface="+mn-ea"/>
                  </a:rPr>
                  <a:t>年至</a:t>
                </a:r>
                <a:r>
                  <a:rPr lang="en-US" altLang="zh-CN" sz="2000" dirty="0">
                    <a:solidFill>
                      <a:srgbClr val="000000"/>
                    </a:solidFill>
                    <a:latin typeface="Times New Roman" panose="02020603050405020304" pitchFamily="18" charset="0"/>
                    <a:ea typeface="宋体" panose="02010600030101010101" pitchFamily="2" charset="-122"/>
                    <a:cs typeface="`(≈,"/>
                    <a:sym typeface="+mn-ea"/>
                  </a:rPr>
                  <a:t>2021</a:t>
                </a:r>
                <a:r>
                  <a:rPr lang="zh-CN" altLang="en-US" sz="2000" dirty="0">
                    <a:solidFill>
                      <a:srgbClr val="000000"/>
                    </a:solidFill>
                    <a:latin typeface="Times New Roman" panose="02020603050405020304" pitchFamily="18" charset="0"/>
                    <a:ea typeface="宋体" panose="02010600030101010101" pitchFamily="2" charset="-122"/>
                    <a:cs typeface="`(≈,"/>
                    <a:sym typeface="+mn-ea"/>
                  </a:rPr>
                  <a:t>年</a:t>
                </a:r>
                <a:r>
                  <a:rPr lang="zh-CN" altLang="en-US" sz="2000" dirty="0">
                    <a:solidFill>
                      <a:srgbClr val="000000"/>
                    </a:solidFill>
                    <a:effectLst/>
                    <a:latin typeface="Times New Roman" panose="02020603050405020304" pitchFamily="18" charset="0"/>
                    <a:ea typeface="宋体" panose="02010600030101010101" pitchFamily="2" charset="-122"/>
                    <a:cs typeface="`(≈,"/>
                    <a:sym typeface="+mn-ea"/>
                  </a:rPr>
                  <a:t>水足迹对各驱动力因素的弹性系数，</a:t>
                </a:r>
                <a:r>
                  <a:rPr lang="zh-CN" altLang="zh-CN" sz="2000" dirty="0">
                    <a:solidFill>
                      <a:srgbClr val="000000"/>
                    </a:solidFill>
                    <a:effectLst/>
                    <a:latin typeface="Times New Roman" panose="02020603050405020304" pitchFamily="18" charset="0"/>
                    <a:ea typeface="宋体" panose="02010600030101010101" pitchFamily="2" charset="-122"/>
                    <a:cs typeface="`(≈,"/>
                    <a:sym typeface="+mn-ea"/>
                  </a:rPr>
                  <a:t>分析</a:t>
                </a:r>
                <a:r>
                  <a:rPr lang="zh-CN" altLang="en-US" sz="2000" dirty="0">
                    <a:solidFill>
                      <a:srgbClr val="000000"/>
                    </a:solidFill>
                    <a:effectLst/>
                    <a:latin typeface="Times New Roman" panose="02020603050405020304" pitchFamily="18" charset="0"/>
                    <a:ea typeface="宋体" panose="02010600030101010101" pitchFamily="2" charset="-122"/>
                    <a:cs typeface="`(≈,"/>
                    <a:sym typeface="+mn-ea"/>
                  </a:rPr>
                  <a:t>了各个人类驱动力因素对水足迹增长的贡献率，</a:t>
                </a:r>
                <a:r>
                  <a:rPr lang="zh-CN" altLang="zh-CN" sz="2000" dirty="0">
                    <a:solidFill>
                      <a:srgbClr val="000000"/>
                    </a:solidFill>
                    <a:latin typeface="Times New Roman" panose="02020603050405020304" pitchFamily="18" charset="0"/>
                    <a:ea typeface="宋体" panose="02010600030101010101" pitchFamily="2" charset="-122"/>
                    <a:cs typeface="`(≈,"/>
                    <a:sym typeface="+mn-ea"/>
                  </a:rPr>
                  <a:t>验证</a:t>
                </a:r>
                <a14:m>
                  <m:oMath xmlns:m="http://schemas.openxmlformats.org/officeDocument/2006/math">
                    <m:r>
                      <a:rPr lang="zh-CN" altLang="en-US" sz="2000" i="1"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m:t>了</m:t>
                    </m:r>
                    <m:r>
                      <m:rPr>
                        <m:nor/>
                      </m:rP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m:t>I</m:t>
                    </m:r>
                    <m:r>
                      <m:rPr>
                        <m:nor/>
                      </m:rP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m:t>−</m:t>
                    </m:r>
                    <m:r>
                      <m:rPr>
                        <m:nor/>
                      </m:rPr>
                      <a:rPr lang="en-US" altLang="zh-CN" sz="20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m:t>NEE</m:t>
                    </m:r>
                  </m:oMath>
                </a14:m>
                <a:r>
                  <a:rPr lang="zh-CN" altLang="zh-CN" sz="2000" dirty="0">
                    <a:solidFill>
                      <a:srgbClr val="000000"/>
                    </a:solidFill>
                    <a:latin typeface="Times New Roman" panose="02020603050405020304" pitchFamily="18" charset="0"/>
                    <a:ea typeface="宋体" panose="02010600030101010101" pitchFamily="2" charset="-122"/>
                    <a:cs typeface="`(≈,"/>
                    <a:sym typeface="+mn-ea"/>
                  </a:rPr>
                  <a:t>模型</a:t>
                </a:r>
                <a:r>
                  <a:rPr lang="zh-CN" altLang="en-US" sz="2000" dirty="0">
                    <a:solidFill>
                      <a:srgbClr val="000000"/>
                    </a:solidFill>
                    <a:latin typeface="Times New Roman" panose="02020603050405020304" pitchFamily="18" charset="0"/>
                    <a:ea typeface="宋体" panose="02010600030101010101" pitchFamily="2" charset="-122"/>
                    <a:cs typeface="`(≈,"/>
                    <a:sym typeface="+mn-ea"/>
                  </a:rPr>
                  <a:t>的有效性</a:t>
                </a:r>
                <a:r>
                  <a:rPr lang="zh-CN" altLang="zh-CN" sz="2000" dirty="0">
                    <a:solidFill>
                      <a:srgbClr val="000000"/>
                    </a:solidFill>
                    <a:latin typeface="Times New Roman" panose="02020603050405020304" pitchFamily="18" charset="0"/>
                    <a:ea typeface="宋体" panose="02010600030101010101" pitchFamily="2" charset="-122"/>
                    <a:cs typeface="`(≈,"/>
                    <a:sym typeface="+mn-ea"/>
                  </a:rPr>
                  <a:t> </a:t>
                </a:r>
                <a:r>
                  <a:rPr lang="zh-CN" altLang="zh-CN" sz="2000" dirty="0">
                    <a:solidFill>
                      <a:srgbClr val="000000"/>
                    </a:solidFill>
                    <a:effectLst/>
                    <a:latin typeface="Times New Roman" panose="02020603050405020304" pitchFamily="18" charset="0"/>
                    <a:ea typeface="宋体" panose="02010600030101010101" pitchFamily="2" charset="-122"/>
                    <a:cs typeface="`(≈,"/>
                    <a:sym typeface="+mn-ea"/>
                  </a:rPr>
                  <a:t>。</a:t>
                </a:r>
                <a:endParaRPr lang="en-US" altLang="zh-CN" sz="2000" dirty="0">
                  <a:solidFill>
                    <a:srgbClr val="000000"/>
                  </a:solidFill>
                  <a:effectLst/>
                  <a:latin typeface="Times New Roman" panose="02020603050405020304" pitchFamily="18" charset="0"/>
                  <a:ea typeface="宋体" panose="02010600030101010101" pitchFamily="2" charset="-122"/>
                  <a:cs typeface="`(≈,"/>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1247873" y="3736120"/>
                <a:ext cx="9972431" cy="1842107"/>
              </a:xfrm>
              <a:prstGeom prst="rect">
                <a:avLst/>
              </a:prstGeom>
              <a:blipFill>
                <a:blip r:embed="rId3"/>
                <a:stretch>
                  <a:fillRect l="-550" r="-611" b="-43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p:cNvSpPr txBox="1"/>
              <p:nvPr/>
            </p:nvSpPr>
            <p:spPr>
              <a:xfrm>
                <a:off x="971300" y="1711233"/>
                <a:ext cx="10181254" cy="651653"/>
              </a:xfrm>
              <a:prstGeom prst="rect">
                <a:avLst/>
              </a:prstGeom>
              <a:noFill/>
            </p:spPr>
            <p:txBody>
              <a:bodyPr wrap="square" rtlCol="0">
                <a:spAutoFit/>
              </a:bodyPr>
              <a:lstStyle/>
              <a:p>
                <a:pPr defTabSz="457200">
                  <a:lnSpc>
                    <a:spcPct val="125000"/>
                  </a:lnSpc>
                  <a:spcBef>
                    <a:spcPts val="200"/>
                  </a:spcBef>
                  <a:spcAft>
                    <a:spcPts val="800"/>
                  </a:spcAft>
                  <a:buClr>
                    <a:srgbClr val="44546A"/>
                  </a:buClr>
                  <a:buSzPct val="120000"/>
                  <a:defRPr/>
                </a:pPr>
                <a:r>
                  <a:rPr kumimoji="1" lang="zh-CN" altLang="en-US"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sym typeface="Wingdings 2" panose="05020102010507070707" pitchFamily="18" charset="2"/>
                  </a:rPr>
                  <a:t>三、</a:t>
                </a:r>
                <a14:m>
                  <m:oMath xmlns:m="http://schemas.openxmlformats.org/officeDocument/2006/math">
                    <m:r>
                      <m:rPr>
                        <m:nor/>
                      </m:rPr>
                      <a:rPr kumimoji="1" lang="en-US" altLang="zh-CN"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m:t>I</m:t>
                    </m:r>
                    <m:r>
                      <m:rPr>
                        <m:nor/>
                      </m:rPr>
                      <a:rPr kumimoji="1" lang="en-US" altLang="zh-CN"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m:t>−</m:t>
                    </m:r>
                    <m:r>
                      <m:rPr>
                        <m:nor/>
                      </m:rPr>
                      <a:rPr kumimoji="1" lang="en-US" altLang="zh-CN"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m:t>NEE</m:t>
                    </m:r>
                  </m:oMath>
                </a14:m>
                <a:r>
                  <a:rPr kumimoji="1" lang="zh-CN" altLang="zh-CN"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模型应用：</a:t>
                </a:r>
                <a:r>
                  <a:rPr kumimoji="1" lang="zh-CN" altLang="en-US"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中国节水型社会建设</a:t>
                </a:r>
                <a:r>
                  <a:rPr kumimoji="1" lang="zh-CN" altLang="zh-CN"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驱动</a:t>
                </a:r>
                <a:r>
                  <a:rPr kumimoji="1" lang="zh-CN" altLang="en-US" sz="32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力</a:t>
                </a:r>
                <a:endParaRPr kumimoji="1" lang="en-US" altLang="zh-CN" sz="3200" b="1" i="0" u="none" strike="noStrike" kern="1200" cap="none" spc="300" normalizeH="0" baseline="0" noProof="0" dirty="0">
                  <a:ln>
                    <a:noFill/>
                  </a:ln>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uLnTx/>
                  <a:uFillTx/>
                  <a:latin typeface="微软雅黑" panose="020B0503020204020204" charset="-122"/>
                  <a:ea typeface="微软雅黑" panose="020B0503020204020204" charset="-122"/>
                  <a:sym typeface="Wingdings 2" panose="05020102010507070707" pitchFamily="18" charset="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971300" y="1711233"/>
                <a:ext cx="10181254" cy="651653"/>
              </a:xfrm>
              <a:prstGeom prst="rect">
                <a:avLst/>
              </a:prstGeom>
              <a:blipFill>
                <a:blip r:embed="rId4"/>
                <a:stretch>
                  <a:fillRect l="-2395" t="-3738" r="-1796" b="-69159"/>
                </a:stretch>
              </a:blipFill>
            </p:spPr>
            <p:txBody>
              <a:bodyPr/>
              <a:lstStyle/>
              <a:p>
                <a:r>
                  <a:rPr lang="zh-CN" alt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8686"/>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698522" y="299799"/>
            <a:ext cx="3626339" cy="800735"/>
          </a:xfrm>
          <a:prstGeom prst="rect">
            <a:avLst/>
          </a:prstGeom>
          <a:noFill/>
        </p:spPr>
        <p:txBody>
          <a:bodyPr wrap="square" rtlCol="0">
            <a:noAutofit/>
            <a:scene3d>
              <a:camera prst="orthographicFront"/>
              <a:lightRig rig="threePt" dir="t"/>
            </a:scene3d>
          </a:bodyPr>
          <a:lstStyle/>
          <a:p>
            <a:pPr marR="0" indent="0" defTabSz="457200" fontAlgn="auto">
              <a:lnSpc>
                <a:spcPct val="100000"/>
              </a:lnSpc>
              <a:spcBef>
                <a:spcPts val="0"/>
              </a:spcBef>
              <a:spcAft>
                <a:spcPts val="0"/>
              </a:spcAft>
              <a:buClrTx/>
              <a:buSzTx/>
              <a:buFontTx/>
              <a:buNone/>
              <a:defRPr/>
            </a:pPr>
            <a:r>
              <a:rPr kumimoji="0" lang="en-US" altLang="zh-CN" b="1" i="0" kern="1200" cap="none" spc="0" normalizeH="0" baseline="0" noProof="0" dirty="0" err="1">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b="0" i="0" kern="100" cap="none" spc="0" normalizeH="0" baseline="0" noProof="0" dirty="0">
              <a:solidFill>
                <a:prstClr val="black"/>
              </a:solidFill>
              <a:latin typeface="Calibri" panose="020F0502020204030204"/>
              <a:ea typeface="宋体" panose="02010600030101010101" pitchFamily="2" charset="-122"/>
              <a:cs typeface="Times New Roman" panose="02020603050405020304"/>
              <a:sym typeface="Times New Roman" panose="02020603050405020304"/>
            </a:endParaRPr>
          </a:p>
          <a:p>
            <a:pPr marR="0" indent="0" defTabSz="457200" fontAlgn="auto">
              <a:lnSpc>
                <a:spcPct val="100000"/>
              </a:lnSpc>
              <a:spcBef>
                <a:spcPts val="0"/>
              </a:spcBef>
              <a:spcAft>
                <a:spcPts val="0"/>
              </a:spcAft>
              <a:buClrTx/>
              <a:buSzTx/>
              <a:buFontTx/>
              <a:buNone/>
              <a:defRPr/>
            </a:pPr>
            <a:r>
              <a:rPr kumimoji="0" lang="en-US" altLang="zh-CN" sz="1400" b="1" i="0" kern="1200" cap="none" spc="0" normalizeH="0" baseline="0" noProof="0" dirty="0">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kern="1200" cap="none" spc="0" normalizeH="0" baseline="0" noProof="0" dirty="0" err="1">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kern="1200" cap="none" spc="0" normalizeH="0" baseline="0" noProof="0" dirty="0">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4" name="图片 3" descr="4倍放大"/>
          <p:cNvPicPr>
            <a:picLocks noChangeAspect="1"/>
          </p:cNvPicPr>
          <p:nvPr/>
        </p:nvPicPr>
        <p:blipFill>
          <a:blip r:embed="rId4"/>
          <a:srcRect r="74487" b="-13203"/>
          <a:stretch>
            <a:fillRect/>
          </a:stretch>
        </p:blipFill>
        <p:spPr>
          <a:xfrm>
            <a:off x="7616703" y="341074"/>
            <a:ext cx="1241425" cy="544830"/>
          </a:xfrm>
          <a:prstGeom prst="rect">
            <a:avLst/>
          </a:prstGeom>
        </p:spPr>
      </p:pic>
      <p:sp>
        <p:nvSpPr>
          <p:cNvPr id="7" name="文本框 6"/>
          <p:cNvSpPr txBox="1"/>
          <p:nvPr/>
        </p:nvSpPr>
        <p:spPr>
          <a:xfrm>
            <a:off x="620463" y="399754"/>
            <a:ext cx="7324736" cy="460375"/>
          </a:xfrm>
          <a:prstGeom prst="rect">
            <a:avLst/>
          </a:prstGeom>
          <a:noFill/>
        </p:spPr>
        <p:txBody>
          <a:bodyPr wrap="square" rtlCol="0">
            <a:spAutoFit/>
          </a:bodyPr>
          <a:lstStyle>
            <a:defPPr>
              <a:defRPr lang="zh-CN"/>
            </a:defPPr>
            <a:lvl1pPr algn="ctr">
              <a:defRPr sz="3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defRPr>
            </a:lvl1pPr>
          </a:lstStyle>
          <a:p>
            <a:pPr algn="l"/>
            <a:r>
              <a:rPr lang="zh-CN" altLang="en-US" sz="2400" dirty="0">
                <a:sym typeface="+mn-lt"/>
              </a:rPr>
              <a:t>中国</a:t>
            </a:r>
            <a:r>
              <a:rPr lang="en-US" altLang="zh-CN" sz="2400" dirty="0">
                <a:sym typeface="+mn-lt"/>
              </a:rPr>
              <a:t>1997-2021</a:t>
            </a:r>
            <a:r>
              <a:rPr lang="zh-CN" altLang="en-US" sz="2400" dirty="0">
                <a:sym typeface="+mn-lt"/>
              </a:rPr>
              <a:t>年水足迹对各驱动因素的弹性</a:t>
            </a:r>
          </a:p>
        </p:txBody>
      </p:sp>
      <p:graphicFrame>
        <p:nvGraphicFramePr>
          <p:cNvPr id="2" name="表格 1"/>
          <p:cNvGraphicFramePr/>
          <p:nvPr>
            <p:custDataLst>
              <p:tags r:id="rId1"/>
            </p:custDataLst>
            <p:extLst>
              <p:ext uri="{D42A27DB-BD31-4B8C-83A1-F6EECF244321}">
                <p14:modId xmlns:p14="http://schemas.microsoft.com/office/powerpoint/2010/main" val="201870083"/>
              </p:ext>
            </p:extLst>
          </p:nvPr>
        </p:nvGraphicFramePr>
        <p:xfrm>
          <a:off x="0" y="1525905"/>
          <a:ext cx="12180564" cy="1530070"/>
        </p:xfrm>
        <a:graphic>
          <a:graphicData uri="http://schemas.openxmlformats.org/drawingml/2006/table">
            <a:tbl>
              <a:tblPr firstRow="1" bandRow="1">
                <a:tableStyleId>{30F9D4DD-23FA-4A1F-B4F3-994118A7BB89}</a:tableStyleId>
              </a:tblPr>
              <a:tblGrid>
                <a:gridCol w="1353396">
                  <a:extLst>
                    <a:ext uri="{9D8B030D-6E8A-4147-A177-3AD203B41FA5}">
                      <a16:colId xmlns:a16="http://schemas.microsoft.com/office/drawing/2014/main" val="20000"/>
                    </a:ext>
                  </a:extLst>
                </a:gridCol>
                <a:gridCol w="1127125">
                  <a:extLst>
                    <a:ext uri="{9D8B030D-6E8A-4147-A177-3AD203B41FA5}">
                      <a16:colId xmlns:a16="http://schemas.microsoft.com/office/drawing/2014/main" val="20001"/>
                    </a:ext>
                  </a:extLst>
                </a:gridCol>
                <a:gridCol w="1291590">
                  <a:extLst>
                    <a:ext uri="{9D8B030D-6E8A-4147-A177-3AD203B41FA5}">
                      <a16:colId xmlns:a16="http://schemas.microsoft.com/office/drawing/2014/main" val="20002"/>
                    </a:ext>
                  </a:extLst>
                </a:gridCol>
                <a:gridCol w="1229995">
                  <a:extLst>
                    <a:ext uri="{9D8B030D-6E8A-4147-A177-3AD203B41FA5}">
                      <a16:colId xmlns:a16="http://schemas.microsoft.com/office/drawing/2014/main" val="20003"/>
                    </a:ext>
                  </a:extLst>
                </a:gridCol>
                <a:gridCol w="1446530">
                  <a:extLst>
                    <a:ext uri="{9D8B030D-6E8A-4147-A177-3AD203B41FA5}">
                      <a16:colId xmlns:a16="http://schemas.microsoft.com/office/drawing/2014/main" val="20004"/>
                    </a:ext>
                  </a:extLst>
                </a:gridCol>
                <a:gridCol w="1548130">
                  <a:extLst>
                    <a:ext uri="{9D8B030D-6E8A-4147-A177-3AD203B41FA5}">
                      <a16:colId xmlns:a16="http://schemas.microsoft.com/office/drawing/2014/main" val="20005"/>
                    </a:ext>
                  </a:extLst>
                </a:gridCol>
                <a:gridCol w="1229995">
                  <a:extLst>
                    <a:ext uri="{9D8B030D-6E8A-4147-A177-3AD203B41FA5}">
                      <a16:colId xmlns:a16="http://schemas.microsoft.com/office/drawing/2014/main" val="20006"/>
                    </a:ext>
                  </a:extLst>
                </a:gridCol>
                <a:gridCol w="1600407">
                  <a:extLst>
                    <a:ext uri="{9D8B030D-6E8A-4147-A177-3AD203B41FA5}">
                      <a16:colId xmlns:a16="http://schemas.microsoft.com/office/drawing/2014/main" val="20007"/>
                    </a:ext>
                  </a:extLst>
                </a:gridCol>
                <a:gridCol w="1353396">
                  <a:extLst>
                    <a:ext uri="{9D8B030D-6E8A-4147-A177-3AD203B41FA5}">
                      <a16:colId xmlns:a16="http://schemas.microsoft.com/office/drawing/2014/main" val="20008"/>
                    </a:ext>
                  </a:extLst>
                </a:gridCol>
              </a:tblGrid>
              <a:tr h="306000">
                <a:tc>
                  <a:txBody>
                    <a:bodyPr/>
                    <a:lstStyle/>
                    <a:p>
                      <a:pPr indent="0" algn="ctr">
                        <a:buNone/>
                      </a:pP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人口</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交换效率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城市化率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建设用地密度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空间布局松散度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能耗强度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dirty="0">
                          <a:solidFill>
                            <a:srgbClr val="000000"/>
                          </a:solidFill>
                          <a:latin typeface="Arial" panose="020B0604020202020204" pitchFamily="34" charset="0"/>
                          <a:ea typeface="等线" panose="02010600030101010101" charset="-122"/>
                        </a:rPr>
                        <a:t>能</a:t>
                      </a:r>
                      <a:r>
                        <a:rPr lang="zh-CN" altLang="en-US" sz="1500" b="0" dirty="0">
                          <a:solidFill>
                            <a:srgbClr val="000000"/>
                          </a:solidFill>
                          <a:latin typeface="Arial" panose="020B0604020202020204" pitchFamily="34" charset="0"/>
                          <a:ea typeface="等线" panose="02010600030101010101" charset="-122"/>
                        </a:rPr>
                        <a:t>耗需求</a:t>
                      </a:r>
                      <a:r>
                        <a:rPr lang="zh-CN" sz="1500" b="0" dirty="0">
                          <a:solidFill>
                            <a:srgbClr val="000000"/>
                          </a:solidFill>
                          <a:latin typeface="Arial" panose="020B0604020202020204" pitchFamily="34" charset="0"/>
                          <a:ea typeface="等线" panose="02010600030101010101" charset="-122"/>
                        </a:rPr>
                        <a:t>率</a:t>
                      </a:r>
                      <a:endParaRPr lang="zh-CN" altLang="en-US" sz="1500" b="0" dirty="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环境冲击强度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extLst>
                  <a:ext uri="{0D108BD9-81ED-4DB2-BD59-A6C34878D82A}">
                    <a16:rowId xmlns:a16="http://schemas.microsoft.com/office/drawing/2014/main" val="10000"/>
                  </a:ext>
                </a:extLst>
              </a:tr>
              <a:tr h="306070">
                <a:tc>
                  <a:txBody>
                    <a:bodyPr/>
                    <a:lstStyle/>
                    <a:p>
                      <a:pPr indent="0" algn="ctr">
                        <a:buNone/>
                      </a:pPr>
                      <a:r>
                        <a:rPr lang="zh-CN" sz="1500" b="0">
                          <a:solidFill>
                            <a:srgbClr val="000000"/>
                          </a:solidFill>
                          <a:latin typeface="Arial" panose="020B0604020202020204" pitchFamily="34" charset="0"/>
                          <a:ea typeface="等线" panose="02010600030101010101" charset="-122"/>
                        </a:rPr>
                        <a:t>系数</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0.585</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0.04</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0.128</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0.106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-0.03</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-0.048</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0.205</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-0.112</a:t>
                      </a:r>
                      <a:endParaRPr lang="en-US" altLang="en-US" sz="1500" b="0">
                        <a:solidFill>
                          <a:srgbClr val="000000"/>
                        </a:solidFill>
                        <a:latin typeface="等线" panose="02010600030101010101" charset="-122"/>
                      </a:endParaRPr>
                    </a:p>
                  </a:txBody>
                  <a:tcPr marL="12700" marR="12700" marT="12700" anchor="b"/>
                </a:tc>
                <a:extLst>
                  <a:ext uri="{0D108BD9-81ED-4DB2-BD59-A6C34878D82A}">
                    <a16:rowId xmlns:a16="http://schemas.microsoft.com/office/drawing/2014/main" val="10001"/>
                  </a:ext>
                </a:extLst>
              </a:tr>
              <a:tr h="306000">
                <a:tc>
                  <a:txBody>
                    <a:bodyPr/>
                    <a:lstStyle/>
                    <a:p>
                      <a:pPr indent="0" algn="ctr">
                        <a:buNone/>
                      </a:pPr>
                      <a:r>
                        <a:rPr lang="zh-CN" sz="1500" b="0">
                          <a:solidFill>
                            <a:srgbClr val="000000"/>
                          </a:solidFill>
                          <a:latin typeface="Arial" panose="020B0604020202020204" pitchFamily="34" charset="0"/>
                          <a:ea typeface="等线" panose="02010600030101010101" charset="-122"/>
                        </a:rPr>
                        <a:t>P值</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0.002***</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0.041**</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0.018**</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0.002***</a:t>
                      </a:r>
                      <a:endParaRPr lang="en-US" altLang="en-US" sz="1500" b="0">
                        <a:solidFill>
                          <a:srgbClr val="000000"/>
                        </a:solidFill>
                        <a:latin typeface="等线" panose="02010600030101010101" charset="-122"/>
                      </a:endParaRPr>
                    </a:p>
                  </a:txBody>
                  <a:tcPr marL="12700" marR="12700" marT="12700" anchor="b"/>
                </a:tc>
                <a:extLst>
                  <a:ext uri="{0D108BD9-81ED-4DB2-BD59-A6C34878D82A}">
                    <a16:rowId xmlns:a16="http://schemas.microsoft.com/office/drawing/2014/main" val="10002"/>
                  </a:ext>
                </a:extLst>
              </a:tr>
              <a:tr h="306000">
                <a:tc>
                  <a:txBody>
                    <a:bodyPr/>
                    <a:lstStyle/>
                    <a:p>
                      <a:pPr indent="0" algn="ctr">
                        <a:buNone/>
                      </a:pPr>
                      <a:r>
                        <a:rPr lang="zh-CN" sz="1500" b="0">
                          <a:solidFill>
                            <a:srgbClr val="000000"/>
                          </a:solidFill>
                          <a:latin typeface="Arial" panose="020B0604020202020204" pitchFamily="34" charset="0"/>
                          <a:ea typeface="等线" panose="02010600030101010101" charset="-122"/>
                        </a:rPr>
                        <a:t>贡献率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14.14%</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12.50%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16.46%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20.27%</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7.16%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8.92%</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11.33%</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16.54%</a:t>
                      </a:r>
                      <a:endParaRPr lang="en-US" altLang="en-US" sz="1500" b="0">
                        <a:solidFill>
                          <a:srgbClr val="000000"/>
                        </a:solidFill>
                        <a:latin typeface="等线" panose="02010600030101010101" charset="-122"/>
                      </a:endParaRPr>
                    </a:p>
                  </a:txBody>
                  <a:tcPr marL="12700" marR="12700" marT="12700" anchor="b"/>
                </a:tc>
                <a:extLst>
                  <a:ext uri="{0D108BD9-81ED-4DB2-BD59-A6C34878D82A}">
                    <a16:rowId xmlns:a16="http://schemas.microsoft.com/office/drawing/2014/main" val="10003"/>
                  </a:ext>
                </a:extLst>
              </a:tr>
              <a:tr h="306000">
                <a:tc>
                  <a:txBody>
                    <a:bodyPr/>
                    <a:lstStyle/>
                    <a:p>
                      <a:pPr indent="0" algn="ctr">
                        <a:buNone/>
                      </a:pPr>
                      <a:r>
                        <a:rPr lang="zh-CN" sz="1500" b="0">
                          <a:solidFill>
                            <a:srgbClr val="000000"/>
                          </a:solidFill>
                          <a:latin typeface="Arial" panose="020B0604020202020204" pitchFamily="34" charset="0"/>
                          <a:ea typeface="等线" panose="02010600030101010101" charset="-122"/>
                        </a:rPr>
                        <a:t>标准化贡献率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dirty="0">
                          <a:solidFill>
                            <a:schemeClr val="tx1"/>
                          </a:solidFill>
                          <a:latin typeface="等线" panose="02010600030101010101" charset="-122"/>
                        </a:rPr>
                        <a:t>13.18%</a:t>
                      </a:r>
                      <a:endParaRPr lang="en-US" altLang="en-US" sz="1500" b="0" dirty="0">
                        <a:solidFill>
                          <a:schemeClr val="tx1"/>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11.65%</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dirty="0">
                          <a:solidFill>
                            <a:schemeClr val="tx1"/>
                          </a:solidFill>
                          <a:latin typeface="等线" panose="02010600030101010101" charset="-122"/>
                        </a:rPr>
                        <a:t>15.34%</a:t>
                      </a:r>
                      <a:endParaRPr lang="en-US" altLang="en-US" sz="1500" b="0" dirty="0">
                        <a:solidFill>
                          <a:schemeClr val="tx1"/>
                        </a:solidFill>
                        <a:latin typeface="等线" panose="02010600030101010101" charset="-122"/>
                      </a:endParaRPr>
                    </a:p>
                  </a:txBody>
                  <a:tcPr marL="12700" marR="12700" marT="12700" anchor="b"/>
                </a:tc>
                <a:tc>
                  <a:txBody>
                    <a:bodyPr/>
                    <a:lstStyle/>
                    <a:p>
                      <a:pPr indent="0" algn="ctr">
                        <a:buNone/>
                      </a:pPr>
                      <a:r>
                        <a:rPr lang="en-US" sz="1500" b="0" dirty="0">
                          <a:solidFill>
                            <a:srgbClr val="C00000"/>
                          </a:solidFill>
                          <a:latin typeface="等线" panose="02010600030101010101" charset="-122"/>
                        </a:rPr>
                        <a:t>18.89%</a:t>
                      </a:r>
                      <a:endParaRPr lang="en-US" altLang="en-US" sz="1500" b="0" dirty="0">
                        <a:solidFill>
                          <a:srgbClr val="C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6.67%</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8.31%</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10.56%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dirty="0">
                          <a:solidFill>
                            <a:srgbClr val="000000"/>
                          </a:solidFill>
                          <a:latin typeface="等线" panose="02010600030101010101" charset="-122"/>
                        </a:rPr>
                        <a:t>15.41%</a:t>
                      </a:r>
                      <a:endParaRPr lang="en-US" altLang="en-US" sz="1500" b="0" dirty="0">
                        <a:solidFill>
                          <a:srgbClr val="000000"/>
                        </a:solidFill>
                        <a:latin typeface="等线" panose="02010600030101010101" charset="-122"/>
                      </a:endParaRPr>
                    </a:p>
                  </a:txBody>
                  <a:tcPr marL="12700" marR="12700" marT="12700" anchor="b"/>
                </a:tc>
                <a:extLst>
                  <a:ext uri="{0D108BD9-81ED-4DB2-BD59-A6C34878D82A}">
                    <a16:rowId xmlns:a16="http://schemas.microsoft.com/office/drawing/2014/main" val="10004"/>
                  </a:ext>
                </a:extLst>
              </a:tr>
            </a:tbl>
          </a:graphicData>
        </a:graphic>
      </p:graphicFrame>
      <p:sp>
        <p:nvSpPr>
          <p:cNvPr id="11" name="文本框 10"/>
          <p:cNvSpPr txBox="1"/>
          <p:nvPr/>
        </p:nvSpPr>
        <p:spPr>
          <a:xfrm>
            <a:off x="2862580" y="1167765"/>
            <a:ext cx="6096000" cy="368300"/>
          </a:xfrm>
          <a:prstGeom prst="rect">
            <a:avLst/>
          </a:prstGeom>
          <a:noFill/>
        </p:spPr>
        <p:txBody>
          <a:bodyPr wrap="square" rtlCol="0" anchor="t">
            <a:spAutoFit/>
          </a:bodyPr>
          <a:lstStyle/>
          <a:p>
            <a:pPr marR="0" indent="0" algn="ctr" defTabSz="914400" eaLnBrk="0" fontAlgn="base" hangingPunct="0">
              <a:lnSpc>
                <a:spcPct val="100000"/>
              </a:lnSpc>
              <a:spcBef>
                <a:spcPct val="0"/>
              </a:spcBef>
              <a:spcAft>
                <a:spcPct val="0"/>
              </a:spcAft>
              <a:buClrTx/>
              <a:buSzTx/>
              <a:buFontTx/>
              <a:buNone/>
            </a:pPr>
            <a:r>
              <a:rPr lang="zh-CN" altLang="zh-CN" b="1" dirty="0">
                <a:solidFill>
                  <a:schemeClr val="bg2">
                    <a:lumMod val="25000"/>
                  </a:schemeClr>
                </a:solidFill>
                <a:latin typeface="宋体" panose="02010600030101010101" pitchFamily="2" charset="-122"/>
                <a:ea typeface="宋体" panose="02010600030101010101" pitchFamily="2" charset="-122"/>
                <a:sym typeface="+mn-ea"/>
              </a:rPr>
              <a:t>表</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a:t>
            </a:r>
            <a:r>
              <a:rPr lang="zh-CN" altLang="zh-CN" b="1" dirty="0">
                <a:solidFill>
                  <a:schemeClr val="bg2">
                    <a:lumMod val="25000"/>
                  </a:schemeClr>
                </a:solidFill>
                <a:latin typeface="宋体" panose="02010600030101010101" pitchFamily="2" charset="-122"/>
                <a:ea typeface="宋体" panose="02010600030101010101" pitchFamily="2" charset="-122"/>
                <a:sym typeface="+mn-ea"/>
              </a:rPr>
              <a:t> </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 </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1997-2021</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年</a:t>
            </a:r>
            <a:r>
              <a:rPr lang="zh-CN" altLang="en-US"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sym typeface="+mn-ea"/>
              </a:rPr>
              <a:t>中国水足迹驱动因素的弹性和贡献率</a:t>
            </a:r>
          </a:p>
        </p:txBody>
      </p:sp>
      <p:sp>
        <p:nvSpPr>
          <p:cNvPr id="24" name="文本框 23"/>
          <p:cNvSpPr txBox="1"/>
          <p:nvPr>
            <p:custDataLst>
              <p:tags r:id="rId2"/>
            </p:custDataLst>
          </p:nvPr>
        </p:nvSpPr>
        <p:spPr>
          <a:xfrm>
            <a:off x="2862580" y="6245225"/>
            <a:ext cx="6096000" cy="369332"/>
          </a:xfrm>
          <a:prstGeom prst="rect">
            <a:avLst/>
          </a:prstGeom>
          <a:noFill/>
        </p:spPr>
        <p:txBody>
          <a:bodyPr wrap="square" rtlCol="0" anchor="t">
            <a:spAutoFit/>
          </a:bodyPr>
          <a:lstStyle/>
          <a:p>
            <a:pPr marR="0" indent="0" algn="ctr" defTabSz="914400" eaLnBrk="0" fontAlgn="base" hangingPunct="0">
              <a:lnSpc>
                <a:spcPct val="100000"/>
              </a:lnSpc>
              <a:spcBef>
                <a:spcPct val="0"/>
              </a:spcBef>
              <a:spcAft>
                <a:spcPct val="0"/>
              </a:spcAft>
              <a:buClrTx/>
              <a:buSzTx/>
              <a:buFontTx/>
              <a:buNone/>
            </a:pPr>
            <a:r>
              <a:rPr lang="zh-CN" altLang="en-US" b="1" dirty="0">
                <a:solidFill>
                  <a:schemeClr val="bg2">
                    <a:lumMod val="25000"/>
                  </a:schemeClr>
                </a:solidFill>
                <a:latin typeface="宋体" panose="02010600030101010101" pitchFamily="2" charset="-122"/>
                <a:ea typeface="宋体" panose="02010600030101010101" pitchFamily="2" charset="-122"/>
                <a:sym typeface="+mn-ea"/>
              </a:rPr>
              <a:t>图</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a:t>
            </a:r>
            <a:r>
              <a:rPr lang="zh-CN" altLang="zh-CN" b="1" dirty="0">
                <a:solidFill>
                  <a:schemeClr val="bg2">
                    <a:lumMod val="25000"/>
                  </a:schemeClr>
                </a:solidFill>
                <a:latin typeface="宋体" panose="02010600030101010101" pitchFamily="2" charset="-122"/>
                <a:ea typeface="宋体" panose="02010600030101010101" pitchFamily="2" charset="-122"/>
                <a:sym typeface="+mn-ea"/>
              </a:rPr>
              <a:t> </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 </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1997-2021</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年</a:t>
            </a:r>
            <a:r>
              <a:rPr lang="zh-CN" altLang="en-US"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sym typeface="+mn-ea"/>
              </a:rPr>
              <a:t>中国水足迹对各驱动因素的弹性</a:t>
            </a:r>
          </a:p>
        </p:txBody>
      </p:sp>
      <p:pic>
        <p:nvPicPr>
          <p:cNvPr id="25" name="图片 24" descr="11人口"/>
          <p:cNvPicPr>
            <a:picLocks noChangeAspect="1"/>
          </p:cNvPicPr>
          <p:nvPr/>
        </p:nvPicPr>
        <p:blipFill>
          <a:blip r:embed="rId5"/>
          <a:stretch>
            <a:fillRect/>
          </a:stretch>
        </p:blipFill>
        <p:spPr>
          <a:xfrm>
            <a:off x="278130" y="3144365"/>
            <a:ext cx="2882265" cy="1492250"/>
          </a:xfrm>
          <a:prstGeom prst="rect">
            <a:avLst/>
          </a:prstGeom>
        </p:spPr>
      </p:pic>
      <p:pic>
        <p:nvPicPr>
          <p:cNvPr id="26" name="图片 25" descr="12交换效率"/>
          <p:cNvPicPr/>
          <p:nvPr/>
        </p:nvPicPr>
        <p:blipFill>
          <a:blip r:embed="rId6"/>
          <a:stretch>
            <a:fillRect/>
          </a:stretch>
        </p:blipFill>
        <p:spPr>
          <a:xfrm>
            <a:off x="3220085" y="3144520"/>
            <a:ext cx="2882265" cy="1494000"/>
          </a:xfrm>
          <a:prstGeom prst="rect">
            <a:avLst/>
          </a:prstGeom>
        </p:spPr>
      </p:pic>
      <p:pic>
        <p:nvPicPr>
          <p:cNvPr id="27" name="图片 26" descr="13城市化率"/>
          <p:cNvPicPr>
            <a:picLocks noChangeAspect="1"/>
          </p:cNvPicPr>
          <p:nvPr/>
        </p:nvPicPr>
        <p:blipFill>
          <a:blip r:embed="rId7"/>
          <a:stretch>
            <a:fillRect/>
          </a:stretch>
        </p:blipFill>
        <p:spPr>
          <a:xfrm>
            <a:off x="6162040" y="3146270"/>
            <a:ext cx="2882265" cy="1492250"/>
          </a:xfrm>
          <a:prstGeom prst="rect">
            <a:avLst/>
          </a:prstGeom>
        </p:spPr>
      </p:pic>
      <p:pic>
        <p:nvPicPr>
          <p:cNvPr id="28" name="图片 27" descr="14建设用地密度"/>
          <p:cNvPicPr/>
          <p:nvPr/>
        </p:nvPicPr>
        <p:blipFill>
          <a:blip r:embed="rId8"/>
          <a:stretch>
            <a:fillRect/>
          </a:stretch>
        </p:blipFill>
        <p:spPr>
          <a:xfrm>
            <a:off x="9076055" y="3144520"/>
            <a:ext cx="2882265" cy="1494000"/>
          </a:xfrm>
          <a:prstGeom prst="rect">
            <a:avLst/>
          </a:prstGeom>
        </p:spPr>
      </p:pic>
      <p:pic>
        <p:nvPicPr>
          <p:cNvPr id="29" name="图片 28" descr="15松散度"/>
          <p:cNvPicPr>
            <a:picLocks noChangeAspect="1"/>
          </p:cNvPicPr>
          <p:nvPr/>
        </p:nvPicPr>
        <p:blipFill>
          <a:blip r:embed="rId9"/>
          <a:stretch>
            <a:fillRect/>
          </a:stretch>
        </p:blipFill>
        <p:spPr>
          <a:xfrm>
            <a:off x="278130" y="4686935"/>
            <a:ext cx="2880360" cy="1475105"/>
          </a:xfrm>
          <a:prstGeom prst="rect">
            <a:avLst/>
          </a:prstGeom>
        </p:spPr>
      </p:pic>
      <p:pic>
        <p:nvPicPr>
          <p:cNvPr id="30" name="图片 29" descr="16能耗强度"/>
          <p:cNvPicPr>
            <a:picLocks noChangeAspect="1"/>
          </p:cNvPicPr>
          <p:nvPr/>
        </p:nvPicPr>
        <p:blipFill>
          <a:blip r:embed="rId10"/>
          <a:stretch>
            <a:fillRect/>
          </a:stretch>
        </p:blipFill>
        <p:spPr>
          <a:xfrm>
            <a:off x="3209290" y="4686935"/>
            <a:ext cx="2884805" cy="1475105"/>
          </a:xfrm>
          <a:prstGeom prst="rect">
            <a:avLst/>
          </a:prstGeom>
        </p:spPr>
      </p:pic>
      <p:pic>
        <p:nvPicPr>
          <p:cNvPr id="31" name="图片 30" descr="17物质周转能源效率"/>
          <p:cNvPicPr>
            <a:picLocks noChangeAspect="1"/>
          </p:cNvPicPr>
          <p:nvPr/>
        </p:nvPicPr>
        <p:blipFill>
          <a:blip r:embed="rId11"/>
          <a:stretch>
            <a:fillRect/>
          </a:stretch>
        </p:blipFill>
        <p:spPr>
          <a:xfrm>
            <a:off x="6144895" y="4686935"/>
            <a:ext cx="2880360" cy="1475105"/>
          </a:xfrm>
          <a:prstGeom prst="rect">
            <a:avLst/>
          </a:prstGeom>
        </p:spPr>
      </p:pic>
      <p:pic>
        <p:nvPicPr>
          <p:cNvPr id="32" name="图片 31" descr="18环境冲击强度"/>
          <p:cNvPicPr>
            <a:picLocks noChangeAspect="1"/>
          </p:cNvPicPr>
          <p:nvPr/>
        </p:nvPicPr>
        <p:blipFill>
          <a:blip r:embed="rId12"/>
          <a:stretch>
            <a:fillRect/>
          </a:stretch>
        </p:blipFill>
        <p:spPr>
          <a:xfrm>
            <a:off x="9077960" y="4686935"/>
            <a:ext cx="2880360" cy="14751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8686"/>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文本框 9"/>
          <p:cNvSpPr txBox="1"/>
          <p:nvPr/>
        </p:nvSpPr>
        <p:spPr>
          <a:xfrm>
            <a:off x="8698522" y="299799"/>
            <a:ext cx="3626339" cy="800735"/>
          </a:xfrm>
          <a:prstGeom prst="rect">
            <a:avLst/>
          </a:prstGeom>
          <a:noFill/>
        </p:spPr>
        <p:txBody>
          <a:bodyPr wrap="square" rtlCol="0">
            <a:noAutofit/>
            <a:scene3d>
              <a:camera prst="orthographicFront"/>
              <a:lightRig rig="threePt" dir="t"/>
            </a:scene3d>
          </a:bodyPr>
          <a:lstStyle/>
          <a:p>
            <a:pPr marR="0" indent="0" defTabSz="457200" fontAlgn="auto">
              <a:lnSpc>
                <a:spcPct val="100000"/>
              </a:lnSpc>
              <a:spcBef>
                <a:spcPts val="0"/>
              </a:spcBef>
              <a:spcAft>
                <a:spcPts val="0"/>
              </a:spcAft>
              <a:buClrTx/>
              <a:buSzTx/>
              <a:buFontTx/>
              <a:buNone/>
              <a:defRPr/>
            </a:pPr>
            <a:r>
              <a:rPr kumimoji="0" lang="en-US" altLang="zh-CN" b="1" i="0" kern="1200" cap="none" spc="0" normalizeH="0" baseline="0" noProof="0" dirty="0" err="1">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b="0" i="0" kern="100" cap="none" spc="0" normalizeH="0" baseline="0" noProof="0" dirty="0">
              <a:solidFill>
                <a:prstClr val="black"/>
              </a:solidFill>
              <a:latin typeface="Calibri" panose="020F0502020204030204"/>
              <a:ea typeface="宋体" panose="02010600030101010101" pitchFamily="2" charset="-122"/>
              <a:cs typeface="Times New Roman" panose="02020603050405020304"/>
              <a:sym typeface="Times New Roman" panose="02020603050405020304"/>
            </a:endParaRPr>
          </a:p>
          <a:p>
            <a:pPr marR="0" indent="0" defTabSz="457200" fontAlgn="auto">
              <a:lnSpc>
                <a:spcPct val="100000"/>
              </a:lnSpc>
              <a:spcBef>
                <a:spcPts val="0"/>
              </a:spcBef>
              <a:spcAft>
                <a:spcPts val="0"/>
              </a:spcAft>
              <a:buClrTx/>
              <a:buSzTx/>
              <a:buFontTx/>
              <a:buNone/>
              <a:defRPr/>
            </a:pPr>
            <a:r>
              <a:rPr kumimoji="0" lang="en-US" altLang="zh-CN" sz="1400" b="1" i="0" kern="1200" cap="none" spc="0" normalizeH="0" baseline="0" noProof="0" dirty="0">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kern="1200" cap="none" spc="0" normalizeH="0" baseline="0" noProof="0" dirty="0" err="1">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kern="1200" cap="none" spc="0" normalizeH="0" baseline="0" noProof="0" dirty="0">
              <a:solidFill>
                <a:prstClr val="black"/>
              </a:solidFill>
              <a:effectLst>
                <a:outerShdw blurRad="38100" dist="19050" dir="2700000" algn="tl">
                  <a:srgbClr val="000000">
                    <a:alpha val="40000"/>
                  </a:srgbClr>
                </a:outerShdw>
              </a:effectLst>
              <a:latin typeface="Calibri" panose="020F0502020204030204"/>
              <a:ea typeface="宋体" panose="02010600030101010101" pitchFamily="2" charset="-122"/>
              <a:cs typeface="Times New Roman" panose="02020603050405020304"/>
              <a:sym typeface="Times New Roman" panose="02020603050405020304"/>
            </a:endParaRPr>
          </a:p>
        </p:txBody>
      </p:sp>
      <p:pic>
        <p:nvPicPr>
          <p:cNvPr id="4" name="图片 3" descr="4倍放大"/>
          <p:cNvPicPr>
            <a:picLocks noChangeAspect="1"/>
          </p:cNvPicPr>
          <p:nvPr/>
        </p:nvPicPr>
        <p:blipFill>
          <a:blip r:embed="rId4"/>
          <a:srcRect r="74487" b="-13203"/>
          <a:stretch>
            <a:fillRect/>
          </a:stretch>
        </p:blipFill>
        <p:spPr>
          <a:xfrm>
            <a:off x="7616703" y="341074"/>
            <a:ext cx="1241425" cy="544830"/>
          </a:xfrm>
          <a:prstGeom prst="rect">
            <a:avLst/>
          </a:prstGeom>
        </p:spPr>
      </p:pic>
      <p:sp>
        <p:nvSpPr>
          <p:cNvPr id="7" name="文本框 6"/>
          <p:cNvSpPr txBox="1"/>
          <p:nvPr/>
        </p:nvSpPr>
        <p:spPr>
          <a:xfrm>
            <a:off x="686893" y="450533"/>
            <a:ext cx="7324736" cy="460375"/>
          </a:xfrm>
          <a:prstGeom prst="rect">
            <a:avLst/>
          </a:prstGeom>
          <a:noFill/>
        </p:spPr>
        <p:txBody>
          <a:bodyPr wrap="square" rtlCol="0">
            <a:spAutoFit/>
          </a:bodyPr>
          <a:lstStyle>
            <a:defPPr>
              <a:defRPr lang="zh-CN"/>
            </a:defPPr>
            <a:lvl1pPr algn="ctr">
              <a:defRPr sz="3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defRPr>
            </a:lvl1pPr>
          </a:lstStyle>
          <a:p>
            <a:pPr algn="l"/>
            <a:r>
              <a:rPr lang="zh-CN" altLang="en-US" sz="2400" dirty="0">
                <a:sym typeface="+mn-lt"/>
              </a:rPr>
              <a:t>中国</a:t>
            </a:r>
            <a:r>
              <a:rPr lang="en-US" altLang="zh-CN" sz="2400" dirty="0">
                <a:sym typeface="+mn-lt"/>
              </a:rPr>
              <a:t>1997-2021</a:t>
            </a:r>
            <a:r>
              <a:rPr lang="zh-CN" altLang="en-US" sz="2400" dirty="0">
                <a:sym typeface="+mn-lt"/>
              </a:rPr>
              <a:t>年水足迹各驱动因素贡献率</a:t>
            </a:r>
          </a:p>
        </p:txBody>
      </p:sp>
      <p:graphicFrame>
        <p:nvGraphicFramePr>
          <p:cNvPr id="2" name="表格 1"/>
          <p:cNvGraphicFramePr/>
          <p:nvPr>
            <p:custDataLst>
              <p:tags r:id="rId1"/>
            </p:custDataLst>
            <p:extLst>
              <p:ext uri="{D42A27DB-BD31-4B8C-83A1-F6EECF244321}">
                <p14:modId xmlns:p14="http://schemas.microsoft.com/office/powerpoint/2010/main" val="642496830"/>
              </p:ext>
            </p:extLst>
          </p:nvPr>
        </p:nvGraphicFramePr>
        <p:xfrm>
          <a:off x="0" y="1525905"/>
          <a:ext cx="12047956" cy="1530000"/>
        </p:xfrm>
        <a:graphic>
          <a:graphicData uri="http://schemas.openxmlformats.org/drawingml/2006/table">
            <a:tbl>
              <a:tblPr firstRow="1" bandRow="1">
                <a:tableStyleId>{30F9D4DD-23FA-4A1F-B4F3-994118A7BB89}</a:tableStyleId>
              </a:tblPr>
              <a:tblGrid>
                <a:gridCol w="1353396">
                  <a:extLst>
                    <a:ext uri="{9D8B030D-6E8A-4147-A177-3AD203B41FA5}">
                      <a16:colId xmlns:a16="http://schemas.microsoft.com/office/drawing/2014/main" val="20000"/>
                    </a:ext>
                  </a:extLst>
                </a:gridCol>
                <a:gridCol w="1127125">
                  <a:extLst>
                    <a:ext uri="{9D8B030D-6E8A-4147-A177-3AD203B41FA5}">
                      <a16:colId xmlns:a16="http://schemas.microsoft.com/office/drawing/2014/main" val="20001"/>
                    </a:ext>
                  </a:extLst>
                </a:gridCol>
                <a:gridCol w="1291590">
                  <a:extLst>
                    <a:ext uri="{9D8B030D-6E8A-4147-A177-3AD203B41FA5}">
                      <a16:colId xmlns:a16="http://schemas.microsoft.com/office/drawing/2014/main" val="20002"/>
                    </a:ext>
                  </a:extLst>
                </a:gridCol>
                <a:gridCol w="1229995">
                  <a:extLst>
                    <a:ext uri="{9D8B030D-6E8A-4147-A177-3AD203B41FA5}">
                      <a16:colId xmlns:a16="http://schemas.microsoft.com/office/drawing/2014/main" val="20003"/>
                    </a:ext>
                  </a:extLst>
                </a:gridCol>
                <a:gridCol w="1446530">
                  <a:extLst>
                    <a:ext uri="{9D8B030D-6E8A-4147-A177-3AD203B41FA5}">
                      <a16:colId xmlns:a16="http://schemas.microsoft.com/office/drawing/2014/main" val="20004"/>
                    </a:ext>
                  </a:extLst>
                </a:gridCol>
                <a:gridCol w="1548130">
                  <a:extLst>
                    <a:ext uri="{9D8B030D-6E8A-4147-A177-3AD203B41FA5}">
                      <a16:colId xmlns:a16="http://schemas.microsoft.com/office/drawing/2014/main" val="20005"/>
                    </a:ext>
                  </a:extLst>
                </a:gridCol>
                <a:gridCol w="1229995">
                  <a:extLst>
                    <a:ext uri="{9D8B030D-6E8A-4147-A177-3AD203B41FA5}">
                      <a16:colId xmlns:a16="http://schemas.microsoft.com/office/drawing/2014/main" val="20006"/>
                    </a:ext>
                  </a:extLst>
                </a:gridCol>
                <a:gridCol w="1600407">
                  <a:extLst>
                    <a:ext uri="{9D8B030D-6E8A-4147-A177-3AD203B41FA5}">
                      <a16:colId xmlns:a16="http://schemas.microsoft.com/office/drawing/2014/main" val="20007"/>
                    </a:ext>
                  </a:extLst>
                </a:gridCol>
                <a:gridCol w="1220788">
                  <a:extLst>
                    <a:ext uri="{9D8B030D-6E8A-4147-A177-3AD203B41FA5}">
                      <a16:colId xmlns:a16="http://schemas.microsoft.com/office/drawing/2014/main" val="20008"/>
                    </a:ext>
                  </a:extLst>
                </a:gridCol>
              </a:tblGrid>
              <a:tr h="306000">
                <a:tc>
                  <a:txBody>
                    <a:bodyPr/>
                    <a:lstStyle/>
                    <a:p>
                      <a:pPr indent="0" algn="ctr">
                        <a:buNone/>
                      </a:pP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人口</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交换效率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城市化率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建设用地密度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空间布局松散度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能耗强度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dirty="0">
                          <a:solidFill>
                            <a:srgbClr val="000000"/>
                          </a:solidFill>
                          <a:latin typeface="Arial" panose="020B0604020202020204" pitchFamily="34" charset="0"/>
                          <a:ea typeface="等线" panose="02010600030101010101" charset="-122"/>
                        </a:rPr>
                        <a:t>能</a:t>
                      </a:r>
                      <a:r>
                        <a:rPr lang="zh-CN" altLang="en-US" sz="1500" b="0" dirty="0">
                          <a:solidFill>
                            <a:srgbClr val="000000"/>
                          </a:solidFill>
                          <a:latin typeface="Arial" panose="020B0604020202020204" pitchFamily="34" charset="0"/>
                          <a:ea typeface="等线" panose="02010600030101010101" charset="-122"/>
                        </a:rPr>
                        <a:t>耗需求</a:t>
                      </a:r>
                      <a:r>
                        <a:rPr lang="zh-CN" sz="1500" b="0" dirty="0">
                          <a:solidFill>
                            <a:srgbClr val="000000"/>
                          </a:solidFill>
                          <a:latin typeface="Arial" panose="020B0604020202020204" pitchFamily="34" charset="0"/>
                          <a:ea typeface="等线" panose="02010600030101010101" charset="-122"/>
                        </a:rPr>
                        <a:t>率</a:t>
                      </a:r>
                      <a:endParaRPr lang="zh-CN" altLang="en-US" sz="1500" b="0" dirty="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zh-CN" sz="1500" b="0">
                          <a:solidFill>
                            <a:srgbClr val="000000"/>
                          </a:solidFill>
                          <a:latin typeface="Arial" panose="020B0604020202020204" pitchFamily="34" charset="0"/>
                          <a:ea typeface="等线" panose="02010600030101010101" charset="-122"/>
                        </a:rPr>
                        <a:t>环境冲击强度</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extLst>
                  <a:ext uri="{0D108BD9-81ED-4DB2-BD59-A6C34878D82A}">
                    <a16:rowId xmlns:a16="http://schemas.microsoft.com/office/drawing/2014/main" val="10000"/>
                  </a:ext>
                </a:extLst>
              </a:tr>
              <a:tr h="306000">
                <a:tc>
                  <a:txBody>
                    <a:bodyPr/>
                    <a:lstStyle/>
                    <a:p>
                      <a:pPr indent="0" algn="ctr">
                        <a:buNone/>
                      </a:pPr>
                      <a:r>
                        <a:rPr lang="zh-CN" sz="1500" b="0">
                          <a:solidFill>
                            <a:srgbClr val="000000"/>
                          </a:solidFill>
                          <a:latin typeface="Arial" panose="020B0604020202020204" pitchFamily="34" charset="0"/>
                          <a:ea typeface="等线" panose="02010600030101010101" charset="-122"/>
                        </a:rPr>
                        <a:t>系数</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0.585</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0.04</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0.128</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0.106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-0.03</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-0.048</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0.205</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-0.112</a:t>
                      </a:r>
                      <a:endParaRPr lang="en-US" altLang="en-US" sz="1500" b="0">
                        <a:solidFill>
                          <a:srgbClr val="000000"/>
                        </a:solidFill>
                        <a:latin typeface="等线" panose="02010600030101010101" charset="-122"/>
                      </a:endParaRPr>
                    </a:p>
                  </a:txBody>
                  <a:tcPr marL="12700" marR="12700" marT="12700" anchor="b"/>
                </a:tc>
                <a:extLst>
                  <a:ext uri="{0D108BD9-81ED-4DB2-BD59-A6C34878D82A}">
                    <a16:rowId xmlns:a16="http://schemas.microsoft.com/office/drawing/2014/main" val="10001"/>
                  </a:ext>
                </a:extLst>
              </a:tr>
              <a:tr h="306000">
                <a:tc>
                  <a:txBody>
                    <a:bodyPr/>
                    <a:lstStyle/>
                    <a:p>
                      <a:pPr indent="0" algn="ctr">
                        <a:buNone/>
                      </a:pPr>
                      <a:r>
                        <a:rPr lang="zh-CN" sz="1500" b="0">
                          <a:solidFill>
                            <a:srgbClr val="000000"/>
                          </a:solidFill>
                          <a:latin typeface="Arial" panose="020B0604020202020204" pitchFamily="34" charset="0"/>
                          <a:ea typeface="等线" panose="02010600030101010101" charset="-122"/>
                        </a:rPr>
                        <a:t>P值</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0.002***</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0.041**</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0.018**</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0.002***</a:t>
                      </a:r>
                      <a:endParaRPr lang="en-US" altLang="en-US" sz="1500" b="0">
                        <a:solidFill>
                          <a:srgbClr val="000000"/>
                        </a:solidFill>
                        <a:latin typeface="等线" panose="02010600030101010101" charset="-122"/>
                      </a:endParaRPr>
                    </a:p>
                  </a:txBody>
                  <a:tcPr marL="12700" marR="12700" marT="12700" anchor="b"/>
                </a:tc>
                <a:extLst>
                  <a:ext uri="{0D108BD9-81ED-4DB2-BD59-A6C34878D82A}">
                    <a16:rowId xmlns:a16="http://schemas.microsoft.com/office/drawing/2014/main" val="10002"/>
                  </a:ext>
                </a:extLst>
              </a:tr>
              <a:tr h="306000">
                <a:tc>
                  <a:txBody>
                    <a:bodyPr/>
                    <a:lstStyle/>
                    <a:p>
                      <a:pPr indent="0" algn="ctr">
                        <a:buNone/>
                      </a:pPr>
                      <a:r>
                        <a:rPr lang="zh-CN" sz="1500" b="0">
                          <a:solidFill>
                            <a:srgbClr val="000000"/>
                          </a:solidFill>
                          <a:latin typeface="Arial" panose="020B0604020202020204" pitchFamily="34" charset="0"/>
                          <a:ea typeface="等线" panose="02010600030101010101" charset="-122"/>
                        </a:rPr>
                        <a:t>贡献率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14.14%</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12.50%</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16.46%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20.27%</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7.16%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8.92%</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11.33%</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16.54%</a:t>
                      </a:r>
                      <a:endParaRPr lang="en-US" altLang="en-US" sz="1500" b="0">
                        <a:solidFill>
                          <a:srgbClr val="000000"/>
                        </a:solidFill>
                        <a:latin typeface="等线" panose="02010600030101010101" charset="-122"/>
                      </a:endParaRPr>
                    </a:p>
                  </a:txBody>
                  <a:tcPr marL="12700" marR="12700" marT="12700" anchor="b"/>
                </a:tc>
                <a:extLst>
                  <a:ext uri="{0D108BD9-81ED-4DB2-BD59-A6C34878D82A}">
                    <a16:rowId xmlns:a16="http://schemas.microsoft.com/office/drawing/2014/main" val="10003"/>
                  </a:ext>
                </a:extLst>
              </a:tr>
              <a:tr h="306000">
                <a:tc>
                  <a:txBody>
                    <a:bodyPr/>
                    <a:lstStyle/>
                    <a:p>
                      <a:pPr indent="0" algn="ctr">
                        <a:buNone/>
                      </a:pPr>
                      <a:r>
                        <a:rPr lang="zh-CN" sz="1500" b="0">
                          <a:solidFill>
                            <a:srgbClr val="000000"/>
                          </a:solidFill>
                          <a:latin typeface="Arial" panose="020B0604020202020204" pitchFamily="34" charset="0"/>
                          <a:ea typeface="等线" panose="02010600030101010101" charset="-122"/>
                        </a:rPr>
                        <a:t>标准化贡献率</a:t>
                      </a:r>
                      <a:endParaRPr lang="zh-CN" altLang="en-US" sz="1500" b="0">
                        <a:solidFill>
                          <a:srgbClr val="000000"/>
                        </a:solidFill>
                        <a:latin typeface="Arial" panose="020B0604020202020204" pitchFamily="34" charset="0"/>
                        <a:ea typeface="等线" panose="02010600030101010101" charset="-122"/>
                      </a:endParaRPr>
                    </a:p>
                  </a:txBody>
                  <a:tcPr marL="12700" marR="12700" marT="12700" anchor="b"/>
                </a:tc>
                <a:tc>
                  <a:txBody>
                    <a:bodyPr/>
                    <a:lstStyle/>
                    <a:p>
                      <a:pPr indent="0" algn="ctr">
                        <a:buNone/>
                      </a:pPr>
                      <a:r>
                        <a:rPr lang="en-US" sz="1500" b="0" dirty="0">
                          <a:solidFill>
                            <a:srgbClr val="C00000"/>
                          </a:solidFill>
                          <a:latin typeface="等线" panose="02010600030101010101" charset="-122"/>
                        </a:rPr>
                        <a:t>13.18%</a:t>
                      </a:r>
                      <a:endParaRPr lang="en-US" altLang="en-US" sz="1500" b="0" dirty="0">
                        <a:solidFill>
                          <a:srgbClr val="C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11.65%</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dirty="0">
                          <a:solidFill>
                            <a:srgbClr val="C00000"/>
                          </a:solidFill>
                          <a:latin typeface="等线" panose="02010600030101010101" charset="-122"/>
                        </a:rPr>
                        <a:t>15.34%</a:t>
                      </a:r>
                      <a:endParaRPr lang="en-US" altLang="en-US" sz="1500" b="0" dirty="0">
                        <a:solidFill>
                          <a:srgbClr val="C00000"/>
                        </a:solidFill>
                        <a:latin typeface="等线" panose="02010600030101010101" charset="-122"/>
                      </a:endParaRPr>
                    </a:p>
                  </a:txBody>
                  <a:tcPr marL="12700" marR="12700" marT="12700" anchor="b"/>
                </a:tc>
                <a:tc>
                  <a:txBody>
                    <a:bodyPr/>
                    <a:lstStyle/>
                    <a:p>
                      <a:pPr indent="0" algn="ctr">
                        <a:buNone/>
                      </a:pPr>
                      <a:r>
                        <a:rPr lang="en-US" sz="1500" b="0" dirty="0">
                          <a:solidFill>
                            <a:srgbClr val="FF0000"/>
                          </a:solidFill>
                          <a:latin typeface="等线" panose="02010600030101010101" charset="-122"/>
                        </a:rPr>
                        <a:t>18.89%</a:t>
                      </a:r>
                      <a:endParaRPr lang="en-US" altLang="en-US" sz="1500" b="0" dirty="0">
                        <a:solidFill>
                          <a:srgbClr val="FF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6.67%</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8.31%</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a:solidFill>
                            <a:srgbClr val="000000"/>
                          </a:solidFill>
                          <a:latin typeface="等线" panose="02010600030101010101" charset="-122"/>
                        </a:rPr>
                        <a:t>10.56%</a:t>
                      </a:r>
                      <a:endParaRPr lang="en-US" altLang="en-US" sz="1500" b="0">
                        <a:solidFill>
                          <a:srgbClr val="000000"/>
                        </a:solidFill>
                        <a:latin typeface="等线" panose="02010600030101010101" charset="-122"/>
                      </a:endParaRPr>
                    </a:p>
                  </a:txBody>
                  <a:tcPr marL="12700" marR="12700" marT="12700" anchor="b"/>
                </a:tc>
                <a:tc>
                  <a:txBody>
                    <a:bodyPr/>
                    <a:lstStyle/>
                    <a:p>
                      <a:pPr indent="0" algn="ctr">
                        <a:buNone/>
                      </a:pPr>
                      <a:r>
                        <a:rPr lang="en-US" sz="1500" b="0" dirty="0">
                          <a:solidFill>
                            <a:srgbClr val="FF0000"/>
                          </a:solidFill>
                          <a:latin typeface="等线" panose="02010600030101010101" charset="-122"/>
                        </a:rPr>
                        <a:t>15.41%</a:t>
                      </a:r>
                      <a:endParaRPr lang="en-US" altLang="en-US" sz="1500" b="0" dirty="0">
                        <a:solidFill>
                          <a:srgbClr val="FF0000"/>
                        </a:solidFill>
                        <a:latin typeface="等线" panose="02010600030101010101" charset="-122"/>
                      </a:endParaRPr>
                    </a:p>
                  </a:txBody>
                  <a:tcPr marL="12700" marR="12700" marT="12700" anchor="b"/>
                </a:tc>
                <a:extLst>
                  <a:ext uri="{0D108BD9-81ED-4DB2-BD59-A6C34878D82A}">
                    <a16:rowId xmlns:a16="http://schemas.microsoft.com/office/drawing/2014/main" val="10004"/>
                  </a:ext>
                </a:extLst>
              </a:tr>
            </a:tbl>
          </a:graphicData>
        </a:graphic>
      </p:graphicFrame>
      <p:sp>
        <p:nvSpPr>
          <p:cNvPr id="11" name="文本框 10"/>
          <p:cNvSpPr txBox="1"/>
          <p:nvPr/>
        </p:nvSpPr>
        <p:spPr>
          <a:xfrm>
            <a:off x="2862580" y="1167765"/>
            <a:ext cx="6096000" cy="368300"/>
          </a:xfrm>
          <a:prstGeom prst="rect">
            <a:avLst/>
          </a:prstGeom>
          <a:noFill/>
        </p:spPr>
        <p:txBody>
          <a:bodyPr wrap="square" rtlCol="0" anchor="t">
            <a:spAutoFit/>
          </a:bodyPr>
          <a:lstStyle/>
          <a:p>
            <a:pPr marR="0" indent="0" algn="ctr" defTabSz="914400" eaLnBrk="0" fontAlgn="base" hangingPunct="0">
              <a:lnSpc>
                <a:spcPct val="100000"/>
              </a:lnSpc>
              <a:spcBef>
                <a:spcPct val="0"/>
              </a:spcBef>
              <a:spcAft>
                <a:spcPct val="0"/>
              </a:spcAft>
              <a:buClrTx/>
              <a:buSzTx/>
              <a:buFontTx/>
              <a:buNone/>
            </a:pPr>
            <a:r>
              <a:rPr lang="zh-CN" altLang="zh-CN" b="1" dirty="0">
                <a:solidFill>
                  <a:schemeClr val="bg2">
                    <a:lumMod val="25000"/>
                  </a:schemeClr>
                </a:solidFill>
                <a:latin typeface="宋体" panose="02010600030101010101" pitchFamily="2" charset="-122"/>
                <a:ea typeface="宋体" panose="02010600030101010101" pitchFamily="2" charset="-122"/>
                <a:sym typeface="+mn-ea"/>
              </a:rPr>
              <a:t>表</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a:t>
            </a:r>
            <a:r>
              <a:rPr lang="zh-CN" altLang="zh-CN" b="1" dirty="0">
                <a:solidFill>
                  <a:schemeClr val="bg2">
                    <a:lumMod val="25000"/>
                  </a:schemeClr>
                </a:solidFill>
                <a:latin typeface="宋体" panose="02010600030101010101" pitchFamily="2" charset="-122"/>
                <a:ea typeface="宋体" panose="02010600030101010101" pitchFamily="2" charset="-122"/>
                <a:sym typeface="+mn-ea"/>
              </a:rPr>
              <a:t> </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 </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1997-2021</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年</a:t>
            </a:r>
            <a:r>
              <a:rPr lang="zh-CN" altLang="en-US"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sym typeface="+mn-ea"/>
              </a:rPr>
              <a:t>中国水足迹驱动因素的弹性和贡献率</a:t>
            </a:r>
          </a:p>
        </p:txBody>
      </p:sp>
      <p:sp>
        <p:nvSpPr>
          <p:cNvPr id="22" name="文本框 21"/>
          <p:cNvSpPr txBox="1"/>
          <p:nvPr/>
        </p:nvSpPr>
        <p:spPr>
          <a:xfrm>
            <a:off x="100965" y="6381115"/>
            <a:ext cx="9574481" cy="408940"/>
          </a:xfrm>
          <a:prstGeom prst="rect">
            <a:avLst/>
          </a:prstGeom>
          <a:noFill/>
        </p:spPr>
        <p:txBody>
          <a:bodyPr wrap="square" rtlCol="0" anchor="t">
            <a:spAutoFit/>
          </a:bodyPr>
          <a:lstStyle/>
          <a:p>
            <a:pPr>
              <a:lnSpc>
                <a:spcPct val="115000"/>
              </a:lnSpc>
            </a:pPr>
            <a:r>
              <a:rPr lang="zh-CN" altLang="zh-CN" dirty="0">
                <a:latin typeface="Times New Roman" panose="02020603050405020304" pitchFamily="18" charset="0"/>
                <a:ea typeface="宋体" panose="02010600030101010101" pitchFamily="2" charset="-122"/>
                <a:cs typeface="宋体" panose="02010600030101010101" pitchFamily="2" charset="-122"/>
                <a:sym typeface="+mn-ea"/>
              </a:rPr>
              <a:t>注：图中每个“柱子”从左到右分别为</a:t>
            </a:r>
            <a:r>
              <a:rPr lang="en-US" altLang="zh-CN" dirty="0">
                <a:latin typeface="Times New Roman" panose="02020603050405020304" pitchFamily="18" charset="0"/>
                <a:ea typeface="宋体" panose="02010600030101010101" pitchFamily="2" charset="-122"/>
                <a:cs typeface="宋体" panose="02010600030101010101" pitchFamily="2" charset="-122"/>
                <a:sym typeface="+mn-ea"/>
              </a:rPr>
              <a:t>1997-2021</a:t>
            </a:r>
            <a:r>
              <a:rPr lang="zh-CN" altLang="zh-CN" dirty="0">
                <a:latin typeface="Times New Roman" panose="02020603050405020304" pitchFamily="18" charset="0"/>
                <a:ea typeface="宋体" panose="02010600030101010101" pitchFamily="2" charset="-122"/>
                <a:cs typeface="宋体" panose="02010600030101010101" pitchFamily="2" charset="-122"/>
                <a:sym typeface="+mn-ea"/>
              </a:rPr>
              <a:t>年</a:t>
            </a:r>
            <a:r>
              <a:rPr lang="zh-CN" altLang="en-US" dirty="0">
                <a:latin typeface="Times New Roman" panose="02020603050405020304" pitchFamily="18" charset="0"/>
                <a:ea typeface="宋体" panose="02010600030101010101" pitchFamily="2" charset="-122"/>
                <a:cs typeface="宋体" panose="02010600030101010101" pitchFamily="2" charset="-122"/>
                <a:sym typeface="+mn-ea"/>
              </a:rPr>
              <a:t>各个</a:t>
            </a:r>
            <a:r>
              <a:rPr lang="zh-CN" altLang="zh-CN" dirty="0">
                <a:latin typeface="Times New Roman" panose="02020603050405020304" pitchFamily="18" charset="0"/>
                <a:ea typeface="宋体" panose="02010600030101010101" pitchFamily="2" charset="-122"/>
                <a:cs typeface="宋体" panose="02010600030101010101" pitchFamily="2" charset="-122"/>
                <a:sym typeface="+mn-ea"/>
              </a:rPr>
              <a:t>年</a:t>
            </a:r>
            <a:r>
              <a:rPr lang="zh-CN" altLang="en-US" dirty="0">
                <a:latin typeface="Times New Roman" panose="02020603050405020304" pitchFamily="18" charset="0"/>
                <a:ea typeface="宋体" panose="02010600030101010101" pitchFamily="2" charset="-122"/>
                <a:cs typeface="宋体" panose="02010600030101010101" pitchFamily="2" charset="-122"/>
                <a:sym typeface="+mn-ea"/>
              </a:rPr>
              <a:t>份</a:t>
            </a:r>
            <a:r>
              <a:rPr lang="zh-CN" altLang="zh-CN" dirty="0">
                <a:latin typeface="Times New Roman" panose="02020603050405020304" pitchFamily="18" charset="0"/>
                <a:ea typeface="宋体" panose="02010600030101010101" pitchFamily="2" charset="-122"/>
                <a:cs typeface="宋体" panose="02010600030101010101" pitchFamily="2" charset="-122"/>
                <a:sym typeface="+mn-ea"/>
              </a:rPr>
              <a:t>的</a:t>
            </a:r>
            <a:r>
              <a:rPr lang="zh-CN" altLang="en-US" dirty="0">
                <a:latin typeface="Times New Roman" panose="02020603050405020304" pitchFamily="18" charset="0"/>
                <a:ea typeface="宋体" panose="02010600030101010101" pitchFamily="2" charset="-122"/>
                <a:cs typeface="宋体" panose="02010600030101010101" pitchFamily="2" charset="-122"/>
                <a:sym typeface="+mn-ea"/>
              </a:rPr>
              <a:t>水足迹驱动因素</a:t>
            </a:r>
            <a:r>
              <a:rPr lang="zh-CN" altLang="zh-CN" dirty="0">
                <a:latin typeface="Times New Roman" panose="02020603050405020304" pitchFamily="18" charset="0"/>
                <a:ea typeface="宋体" panose="02010600030101010101" pitchFamily="2" charset="-122"/>
                <a:cs typeface="宋体" panose="02010600030101010101" pitchFamily="2" charset="-122"/>
                <a:sym typeface="+mn-ea"/>
              </a:rPr>
              <a:t>贡献</a:t>
            </a:r>
            <a:r>
              <a:rPr lang="zh-CN" altLang="en-US" dirty="0">
                <a:latin typeface="Times New Roman" panose="02020603050405020304" pitchFamily="18" charset="0"/>
                <a:ea typeface="宋体" panose="02010600030101010101" pitchFamily="2" charset="-122"/>
                <a:cs typeface="宋体" panose="02010600030101010101" pitchFamily="2" charset="-122"/>
                <a:sym typeface="+mn-ea"/>
              </a:rPr>
              <a:t>率</a:t>
            </a:r>
            <a:r>
              <a:rPr lang="zh-CN" altLang="zh-CN" dirty="0">
                <a:latin typeface="Times New Roman" panose="02020603050405020304" pitchFamily="18" charset="0"/>
                <a:ea typeface="宋体" panose="02010600030101010101" pitchFamily="2" charset="-122"/>
                <a:cs typeface="宋体" panose="02010600030101010101" pitchFamily="2" charset="-122"/>
                <a:sym typeface="+mn-ea"/>
              </a:rPr>
              <a:t>。</a:t>
            </a:r>
          </a:p>
        </p:txBody>
      </p:sp>
      <p:sp>
        <p:nvSpPr>
          <p:cNvPr id="24" name="文本框 23"/>
          <p:cNvSpPr txBox="1"/>
          <p:nvPr>
            <p:custDataLst>
              <p:tags r:id="rId2"/>
            </p:custDataLst>
          </p:nvPr>
        </p:nvSpPr>
        <p:spPr>
          <a:xfrm>
            <a:off x="2862580" y="6043295"/>
            <a:ext cx="6096000" cy="368300"/>
          </a:xfrm>
          <a:prstGeom prst="rect">
            <a:avLst/>
          </a:prstGeom>
          <a:noFill/>
        </p:spPr>
        <p:txBody>
          <a:bodyPr wrap="square" rtlCol="0" anchor="t">
            <a:spAutoFit/>
          </a:bodyPr>
          <a:lstStyle/>
          <a:p>
            <a:pPr marR="0" indent="0" algn="ctr" defTabSz="914400" eaLnBrk="0" fontAlgn="base" hangingPunct="0">
              <a:lnSpc>
                <a:spcPct val="100000"/>
              </a:lnSpc>
              <a:spcBef>
                <a:spcPct val="0"/>
              </a:spcBef>
              <a:spcAft>
                <a:spcPct val="0"/>
              </a:spcAft>
              <a:buClrTx/>
              <a:buSzTx/>
              <a:buFontTx/>
              <a:buNone/>
            </a:pPr>
            <a:r>
              <a:rPr lang="zh-CN" altLang="en-US" b="1" dirty="0">
                <a:solidFill>
                  <a:schemeClr val="bg2">
                    <a:lumMod val="25000"/>
                  </a:schemeClr>
                </a:solidFill>
                <a:latin typeface="宋体" panose="02010600030101010101" pitchFamily="2" charset="-122"/>
                <a:ea typeface="宋体" panose="02010600030101010101" pitchFamily="2" charset="-122"/>
                <a:sym typeface="+mn-ea"/>
              </a:rPr>
              <a:t>图</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a:t>
            </a:r>
            <a:r>
              <a:rPr lang="zh-CN" altLang="zh-CN" b="1" dirty="0">
                <a:solidFill>
                  <a:schemeClr val="bg2">
                    <a:lumMod val="25000"/>
                  </a:schemeClr>
                </a:solidFill>
                <a:latin typeface="宋体" panose="02010600030101010101" pitchFamily="2" charset="-122"/>
                <a:ea typeface="宋体" panose="02010600030101010101" pitchFamily="2" charset="-122"/>
                <a:sym typeface="+mn-ea"/>
              </a:rPr>
              <a:t> </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 </a:t>
            </a:r>
            <a:r>
              <a:rPr lang="en-US" altLang="zh-CN" b="1" dirty="0">
                <a:solidFill>
                  <a:schemeClr val="bg2">
                    <a:lumMod val="25000"/>
                  </a:schemeClr>
                </a:solidFill>
                <a:latin typeface="宋体" panose="02010600030101010101" pitchFamily="2" charset="-122"/>
                <a:ea typeface="宋体" panose="02010600030101010101" pitchFamily="2" charset="-122"/>
                <a:sym typeface="+mn-ea"/>
              </a:rPr>
              <a:t>1997-2021</a:t>
            </a:r>
            <a:r>
              <a:rPr lang="zh-CN" altLang="en-US" b="1" dirty="0">
                <a:solidFill>
                  <a:schemeClr val="bg2">
                    <a:lumMod val="25000"/>
                  </a:schemeClr>
                </a:solidFill>
                <a:latin typeface="宋体" panose="02010600030101010101" pitchFamily="2" charset="-122"/>
                <a:ea typeface="宋体" panose="02010600030101010101" pitchFamily="2" charset="-122"/>
                <a:sym typeface="+mn-ea"/>
              </a:rPr>
              <a:t>年</a:t>
            </a:r>
            <a:r>
              <a:rPr lang="zh-CN" altLang="en-US" b="1" dirty="0">
                <a:solidFill>
                  <a:schemeClr val="bg2">
                    <a:lumMod val="25000"/>
                  </a:schemeClr>
                </a:solidFill>
                <a:latin typeface="宋体" panose="02010600030101010101" pitchFamily="2" charset="-122"/>
                <a:ea typeface="宋体" panose="02010600030101010101" pitchFamily="2" charset="-122"/>
                <a:cs typeface="宋体" panose="02010600030101010101" pitchFamily="2" charset="-122"/>
                <a:sym typeface="+mn-ea"/>
              </a:rPr>
              <a:t>中国水足迹驱动因素贡献率比较</a:t>
            </a:r>
          </a:p>
        </p:txBody>
      </p:sp>
      <p:pic>
        <p:nvPicPr>
          <p:cNvPr id="8" name="图片 7" descr="城市化率"/>
          <p:cNvPicPr>
            <a:picLocks noChangeAspect="1"/>
          </p:cNvPicPr>
          <p:nvPr/>
        </p:nvPicPr>
        <p:blipFill>
          <a:blip r:embed="rId5"/>
          <a:stretch>
            <a:fillRect/>
          </a:stretch>
        </p:blipFill>
        <p:spPr>
          <a:xfrm>
            <a:off x="6198870" y="3159125"/>
            <a:ext cx="2702560" cy="1415415"/>
          </a:xfrm>
          <a:prstGeom prst="rect">
            <a:avLst/>
          </a:prstGeom>
        </p:spPr>
      </p:pic>
      <p:pic>
        <p:nvPicPr>
          <p:cNvPr id="9" name="图片 8" descr="环境冲击强度"/>
          <p:cNvPicPr>
            <a:picLocks noChangeAspect="1"/>
          </p:cNvPicPr>
          <p:nvPr/>
        </p:nvPicPr>
        <p:blipFill>
          <a:blip r:embed="rId6"/>
          <a:stretch>
            <a:fillRect/>
          </a:stretch>
        </p:blipFill>
        <p:spPr>
          <a:xfrm>
            <a:off x="9028430" y="4574540"/>
            <a:ext cx="2702560" cy="1415415"/>
          </a:xfrm>
          <a:prstGeom prst="rect">
            <a:avLst/>
          </a:prstGeom>
        </p:spPr>
      </p:pic>
      <p:pic>
        <p:nvPicPr>
          <p:cNvPr id="23" name="图片 22" descr="建设用地密度"/>
          <p:cNvPicPr>
            <a:picLocks noChangeAspect="1"/>
          </p:cNvPicPr>
          <p:nvPr/>
        </p:nvPicPr>
        <p:blipFill>
          <a:blip r:embed="rId7"/>
          <a:stretch>
            <a:fillRect/>
          </a:stretch>
        </p:blipFill>
        <p:spPr>
          <a:xfrm>
            <a:off x="9028430" y="3159125"/>
            <a:ext cx="2702560" cy="1415415"/>
          </a:xfrm>
          <a:prstGeom prst="rect">
            <a:avLst/>
          </a:prstGeom>
        </p:spPr>
      </p:pic>
      <p:pic>
        <p:nvPicPr>
          <p:cNvPr id="25" name="图片 24" descr="交换效率"/>
          <p:cNvPicPr>
            <a:picLocks noChangeAspect="1"/>
          </p:cNvPicPr>
          <p:nvPr/>
        </p:nvPicPr>
        <p:blipFill>
          <a:blip r:embed="rId8"/>
          <a:stretch>
            <a:fillRect/>
          </a:stretch>
        </p:blipFill>
        <p:spPr>
          <a:xfrm>
            <a:off x="3369310" y="3166110"/>
            <a:ext cx="2702560" cy="1415415"/>
          </a:xfrm>
          <a:prstGeom prst="rect">
            <a:avLst/>
          </a:prstGeom>
        </p:spPr>
      </p:pic>
      <p:pic>
        <p:nvPicPr>
          <p:cNvPr id="26" name="图片 25" descr="空间布局松散度"/>
          <p:cNvPicPr>
            <a:picLocks noChangeAspect="1"/>
          </p:cNvPicPr>
          <p:nvPr/>
        </p:nvPicPr>
        <p:blipFill>
          <a:blip r:embed="rId9"/>
          <a:stretch>
            <a:fillRect/>
          </a:stretch>
        </p:blipFill>
        <p:spPr>
          <a:xfrm>
            <a:off x="539750" y="4574540"/>
            <a:ext cx="2702560" cy="1415415"/>
          </a:xfrm>
          <a:prstGeom prst="rect">
            <a:avLst/>
          </a:prstGeom>
        </p:spPr>
      </p:pic>
      <p:pic>
        <p:nvPicPr>
          <p:cNvPr id="27" name="图片 26" descr="能耗强度"/>
          <p:cNvPicPr>
            <a:picLocks noChangeAspect="1"/>
          </p:cNvPicPr>
          <p:nvPr/>
        </p:nvPicPr>
        <p:blipFill>
          <a:blip r:embed="rId10"/>
          <a:stretch>
            <a:fillRect/>
          </a:stretch>
        </p:blipFill>
        <p:spPr>
          <a:xfrm>
            <a:off x="3369310" y="4574540"/>
            <a:ext cx="2702560" cy="1415415"/>
          </a:xfrm>
          <a:prstGeom prst="rect">
            <a:avLst/>
          </a:prstGeom>
        </p:spPr>
      </p:pic>
      <p:pic>
        <p:nvPicPr>
          <p:cNvPr id="28" name="图片 27" descr="人口"/>
          <p:cNvPicPr>
            <a:picLocks noChangeAspect="1"/>
          </p:cNvPicPr>
          <p:nvPr/>
        </p:nvPicPr>
        <p:blipFill>
          <a:blip r:embed="rId11"/>
          <a:stretch>
            <a:fillRect/>
          </a:stretch>
        </p:blipFill>
        <p:spPr>
          <a:xfrm>
            <a:off x="539750" y="3166110"/>
            <a:ext cx="2702560" cy="1415415"/>
          </a:xfrm>
          <a:prstGeom prst="rect">
            <a:avLst/>
          </a:prstGeom>
        </p:spPr>
      </p:pic>
      <p:pic>
        <p:nvPicPr>
          <p:cNvPr id="29" name="图片 28" descr="物质周转能源效率"/>
          <p:cNvPicPr>
            <a:picLocks noChangeAspect="1"/>
          </p:cNvPicPr>
          <p:nvPr/>
        </p:nvPicPr>
        <p:blipFill>
          <a:blip r:embed="rId12"/>
          <a:stretch>
            <a:fillRect/>
          </a:stretch>
        </p:blipFill>
        <p:spPr>
          <a:xfrm>
            <a:off x="6198870" y="4581525"/>
            <a:ext cx="2702560" cy="14154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708" y="-18685"/>
            <a:ext cx="12137292" cy="903576"/>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 name="文本框 1"/>
          <p:cNvSpPr txBox="1"/>
          <p:nvPr/>
        </p:nvSpPr>
        <p:spPr>
          <a:xfrm>
            <a:off x="828431" y="166423"/>
            <a:ext cx="1821332" cy="556884"/>
          </a:xfrm>
          <a:prstGeom prst="rect">
            <a:avLst/>
          </a:prstGeom>
          <a:noFill/>
        </p:spPr>
        <p:txBody>
          <a:bodyPr wrap="none" rtlCol="0">
            <a:spAutoFit/>
          </a:bodyPr>
          <a:lstStyle/>
          <a:p>
            <a:pPr marL="0" marR="0" lvl="0" indent="0" algn="l" defTabSz="457200" rtl="0" eaLnBrk="1" fontAlgn="auto" latinLnBrk="0" hangingPunct="1">
              <a:lnSpc>
                <a:spcPct val="125000"/>
              </a:lnSpc>
              <a:spcBef>
                <a:spcPts val="200"/>
              </a:spcBef>
              <a:spcAft>
                <a:spcPts val="800"/>
              </a:spcAft>
              <a:buClr>
                <a:srgbClr val="44546A"/>
              </a:buClr>
              <a:buSzPct val="120000"/>
              <a:buFontTx/>
              <a:buNone/>
              <a:defRPr/>
            </a:pPr>
            <a:r>
              <a:rPr kumimoji="1" lang="zh-CN" altLang="en-US" sz="2800" b="1" spc="300" dirty="0">
                <a:solidFill>
                  <a:schemeClr val="bg1"/>
                </a:solidFill>
                <a:effectLst>
                  <a:reflection blurRad="179139" stA="55000" endA="300" endPos="45500" dir="5400000" sy="-100000" algn="bl" rotWithShape="0"/>
                </a:effectLst>
                <a:latin typeface="宋体" panose="02010600030101010101" pitchFamily="2" charset="-122"/>
                <a:ea typeface="宋体" panose="02010600030101010101" pitchFamily="2" charset="-122"/>
                <a:sym typeface="Wingdings 2" panose="05020102010507070707" pitchFamily="18" charset="2"/>
              </a:rPr>
              <a:t>四  结语</a:t>
            </a:r>
            <a:endParaRPr kumimoji="1" lang="en-US" altLang="zh-CN" sz="2800" b="1" i="0" u="none" strike="noStrike" kern="1200" cap="none" spc="300" normalizeH="0" baseline="0" noProof="0" dirty="0">
              <a:ln>
                <a:noFill/>
              </a:ln>
              <a:solidFill>
                <a:schemeClr val="bg1"/>
              </a:solidFill>
              <a:effectLst>
                <a:reflection blurRad="179139" stA="55000" endA="300" endPos="45500" dir="5400000" sy="-100000" algn="bl" rotWithShape="0"/>
              </a:effectLst>
              <a:uLnTx/>
              <a:uFillTx/>
              <a:latin typeface="宋体" panose="02010600030101010101" pitchFamily="2" charset="-122"/>
              <a:ea typeface="宋体" panose="02010600030101010101" pitchFamily="2" charset="-122"/>
              <a:sym typeface="Wingdings 2" panose="05020102010507070707" pitchFamily="18" charset="2"/>
            </a:endParaRPr>
          </a:p>
        </p:txBody>
      </p:sp>
      <p:pic>
        <p:nvPicPr>
          <p:cNvPr id="3" name="图片 2" descr="4倍放大"/>
          <p:cNvPicPr>
            <a:picLocks noChangeAspect="1"/>
          </p:cNvPicPr>
          <p:nvPr/>
        </p:nvPicPr>
        <p:blipFill>
          <a:blip r:embed="rId2"/>
          <a:srcRect r="74487" b="-13203"/>
          <a:stretch>
            <a:fillRect/>
          </a:stretch>
        </p:blipFill>
        <p:spPr>
          <a:xfrm>
            <a:off x="6880119" y="166423"/>
            <a:ext cx="1241425" cy="544830"/>
          </a:xfrm>
          <a:prstGeom prst="rect">
            <a:avLst/>
          </a:prstGeom>
        </p:spPr>
      </p:pic>
      <p:sp>
        <p:nvSpPr>
          <p:cNvPr id="4" name="文本框 9"/>
          <p:cNvSpPr txBox="1"/>
          <p:nvPr/>
        </p:nvSpPr>
        <p:spPr>
          <a:xfrm>
            <a:off x="8158372" y="127348"/>
            <a:ext cx="3642859"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7" name="矩形 6"/>
          <p:cNvSpPr/>
          <p:nvPr/>
        </p:nvSpPr>
        <p:spPr>
          <a:xfrm>
            <a:off x="828430" y="1113191"/>
            <a:ext cx="10591409" cy="5428286"/>
          </a:xfrm>
          <a:prstGeom prst="rect">
            <a:avLst/>
          </a:prstGeom>
        </p:spPr>
        <p:txBody>
          <a:bodyPr wrap="square">
            <a:noAutofit/>
          </a:bodyPr>
          <a:lstStyle/>
          <a:p>
            <a:pPr lvl="0" indent="457200" algn="just">
              <a:lnSpc>
                <a:spcPct val="150000"/>
              </a:lnSpc>
              <a:spcAft>
                <a:spcPts val="600"/>
              </a:spcAft>
              <a:buClr>
                <a:srgbClr val="006B63"/>
              </a:buClr>
              <a:buSzTx/>
              <a:buFont typeface="Wingdings" panose="05000000000000000000" pitchFamily="2" charset="2"/>
            </a:pPr>
            <a:r>
              <a:rPr lang="zh-CN" altLang="en-US" sz="2000" dirty="0">
                <a:solidFill>
                  <a:srgbClr val="000000"/>
                </a:solidFill>
                <a:latin typeface="Times New Roman" panose="02020603050405020304" pitchFamily="18" charset="0"/>
                <a:ea typeface="宋体" panose="02010600030101010101" pitchFamily="2" charset="-122"/>
                <a:cs typeface="宋体" panose="02010600030101010101" pitchFamily="2" charset="-122"/>
                <a:sym typeface="+mn-ea"/>
              </a:rPr>
              <a:t>本研究在发现IPAT及其变体的根本局限性基础上，开发了节水型社会建设的新生态经济学框架——I-NEE模型。</a:t>
            </a:r>
            <a:endParaRPr lang="zh-CN" altLang="en-US" sz="500" dirty="0">
              <a:solidFill>
                <a:srgbClr val="000000"/>
              </a:solidFill>
              <a:latin typeface="Times New Roman" panose="02020603050405020304" pitchFamily="18" charset="0"/>
              <a:ea typeface="宋体" panose="02010600030101010101" pitchFamily="2" charset="-122"/>
              <a:cs typeface="宋体" panose="02010600030101010101" pitchFamily="2" charset="-122"/>
              <a:sym typeface="+mn-ea"/>
            </a:endParaRPr>
          </a:p>
          <a:p>
            <a:pPr marL="742950" lvl="1" indent="-285750" algn="just">
              <a:lnSpc>
                <a:spcPct val="150000"/>
              </a:lnSpc>
              <a:spcAft>
                <a:spcPts val="600"/>
              </a:spcAft>
              <a:buClr>
                <a:srgbClr val="006B63"/>
              </a:buClr>
              <a:buFont typeface="Wingdings" panose="05000000000000000000" pitchFamily="2" charset="2"/>
              <a:buChar char="Ø"/>
            </a:pPr>
            <a:r>
              <a:rPr lang="zh-CN" altLang="en-US" sz="20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首先，</a:t>
            </a:r>
            <a:r>
              <a:rPr lang="zh-CN" altLang="zh-CN" sz="20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这一</a:t>
            </a:r>
            <a:r>
              <a:rPr lang="zh-CN" altLang="zh-CN" sz="2000" dirty="0">
                <a:solidFill>
                  <a:srgbClr val="000000"/>
                </a:solidFill>
                <a:latin typeface="宋体" panose="02010600030101010101" pitchFamily="2" charset="-122"/>
                <a:ea typeface="宋体" panose="02010600030101010101" pitchFamily="2" charset="-122"/>
              </a:rPr>
              <a:t>框架</a:t>
            </a:r>
            <a:r>
              <a:rPr lang="zh-CN" altLang="en-US" sz="2000" dirty="0">
                <a:solidFill>
                  <a:srgbClr val="000000"/>
                </a:solidFill>
                <a:latin typeface="宋体" panose="02010600030101010101" pitchFamily="2" charset="-122"/>
                <a:ea typeface="宋体" panose="02010600030101010101" pitchFamily="2" charset="-122"/>
              </a:rPr>
              <a:t>融合了</a:t>
            </a:r>
            <a:r>
              <a:rPr lang="zh-CN" altLang="zh-CN" sz="2000" dirty="0">
                <a:solidFill>
                  <a:srgbClr val="000000"/>
                </a:solidFill>
                <a:latin typeface="宋体" panose="02010600030101010101" pitchFamily="2" charset="-122"/>
                <a:ea typeface="宋体" panose="02010600030101010101" pitchFamily="2" charset="-122"/>
              </a:rPr>
              <a:t>分散</a:t>
            </a:r>
            <a:r>
              <a:rPr lang="zh-CN" altLang="en-US" sz="2000" dirty="0">
                <a:solidFill>
                  <a:srgbClr val="000000"/>
                </a:solidFill>
                <a:latin typeface="宋体" panose="02010600030101010101" pitchFamily="2" charset="-122"/>
                <a:ea typeface="宋体" panose="02010600030101010101" pitchFamily="2" charset="-122"/>
              </a:rPr>
              <a:t>的</a:t>
            </a:r>
            <a:r>
              <a:rPr lang="zh-CN" altLang="zh-CN" sz="2000" dirty="0">
                <a:solidFill>
                  <a:srgbClr val="000000"/>
                </a:solidFill>
                <a:latin typeface="宋体" panose="02010600030101010101" pitchFamily="2" charset="-122"/>
                <a:ea typeface="宋体" panose="02010600030101010101" pitchFamily="2" charset="-122"/>
              </a:rPr>
              <a:t>、</a:t>
            </a:r>
            <a:r>
              <a:rPr lang="zh-CN" altLang="en-US" sz="2000" dirty="0">
                <a:solidFill>
                  <a:srgbClr val="000000"/>
                </a:solidFill>
                <a:latin typeface="宋体" panose="02010600030101010101" pitchFamily="2" charset="-122"/>
                <a:ea typeface="宋体" panose="02010600030101010101" pitchFamily="2" charset="-122"/>
              </a:rPr>
              <a:t>相互竞争</a:t>
            </a:r>
            <a:r>
              <a:rPr lang="zh-CN" altLang="zh-CN" sz="2000" dirty="0">
                <a:solidFill>
                  <a:srgbClr val="000000"/>
                </a:solidFill>
                <a:latin typeface="宋体" panose="02010600030101010101" pitchFamily="2" charset="-122"/>
                <a:ea typeface="宋体" panose="02010600030101010101" pitchFamily="2" charset="-122"/>
              </a:rPr>
              <a:t>的不同经济理论，</a:t>
            </a:r>
            <a:r>
              <a:rPr lang="zh-CN" altLang="zh-CN"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抓住了能源与交通的结合、</a:t>
            </a:r>
            <a:r>
              <a:rPr lang="zh-CN" altLang="en-US"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物质能量循环间交互</a:t>
            </a:r>
            <a:r>
              <a:rPr lang="zh-CN" altLang="zh-CN"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、城镇化与空间布局的作用，从而全面刻画了环境变化的人类驱动因素，</a:t>
            </a:r>
            <a:r>
              <a:rPr lang="zh-CN" altLang="en-US"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克服</a:t>
            </a: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IPAT</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及其变体的根本局限</a:t>
            </a:r>
            <a:r>
              <a:rPr lang="zh-CN" altLang="en-US"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性</a:t>
            </a: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 </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实现了对环境变化之人类驱动力易于理解的、富有意义的具体、清晰</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全面</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表达</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，为分析、预测、指导节水型社会建设提供了</a:t>
            </a:r>
            <a:r>
              <a:rPr lang="zh-CN" altLang="zh-CN" sz="2000" dirty="0">
                <a:solidFill>
                  <a:srgbClr val="000000"/>
                </a:solidFill>
                <a:latin typeface="宋体" panose="02010600030101010101" pitchFamily="2" charset="-122"/>
                <a:ea typeface="宋体" panose="02010600030101010101" pitchFamily="2" charset="-122"/>
              </a:rPr>
              <a:t>一个完整、内在一致的综合分析科学框架</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sz="700" dirty="0">
              <a:solidFill>
                <a:srgbClr val="000000"/>
              </a:solidFill>
              <a:effectLst/>
              <a:latin typeface="宋体" panose="02010600030101010101" pitchFamily="2" charset="-122"/>
              <a:ea typeface="宋体" panose="02010600030101010101" pitchFamily="2" charset="-122"/>
              <a:cs typeface="仿宋" panose="02010609060101010101" pitchFamily="49" charset="-122"/>
              <a:sym typeface="+mn-ea"/>
            </a:endParaRPr>
          </a:p>
          <a:p>
            <a:pPr marL="742950" lvl="1" indent="-285750" algn="just">
              <a:lnSpc>
                <a:spcPct val="150000"/>
              </a:lnSpc>
              <a:spcAft>
                <a:spcPts val="600"/>
              </a:spcAft>
              <a:buClr>
                <a:srgbClr val="006B63"/>
              </a:buClr>
              <a:buFont typeface="Wingdings" panose="05000000000000000000" pitchFamily="2" charset="2"/>
              <a:buChar char="Ø"/>
            </a:pPr>
            <a:r>
              <a:rPr lang="zh-CN" altLang="en-US" sz="2000"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其</a:t>
            </a:r>
            <a:r>
              <a:rPr lang="zh-CN" altLang="zh-CN" sz="2000"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次，</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这</a:t>
            </a:r>
            <a:r>
              <a:rPr lang="zh-CN" altLang="zh-CN"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不仅可以很好地整合国内外学术界对</a:t>
            </a:r>
            <a:r>
              <a:rPr lang="zh-CN" altLang="en-US"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水足迹等</a:t>
            </a:r>
            <a:r>
              <a:rPr lang="zh-CN" altLang="zh-CN"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绿色发展各个影响因素相对分散的研究，为未来开展</a:t>
            </a:r>
            <a:r>
              <a:rPr lang="zh-CN" altLang="en-US"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水足迹等</a:t>
            </a:r>
            <a:r>
              <a:rPr lang="zh-CN" altLang="zh-CN"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绿色发展影响因素研究的交流提供了支持平台和方向</a:t>
            </a:r>
            <a:r>
              <a:rPr lang="zh-CN" altLang="en-US" sz="2000" dirty="0">
                <a:solidFill>
                  <a:srgbClr val="0D0D0D"/>
                </a:solidFill>
                <a:effectLst/>
                <a:latin typeface="Times New Roman" panose="02020603050405020304" pitchFamily="18" charset="0"/>
                <a:ea typeface="宋体" panose="02010600030101010101" pitchFamily="2" charset="-122"/>
                <a:cs typeface="Times New Roman" panose="02020603050405020304" pitchFamily="18" charset="0"/>
              </a:rPr>
              <a:t>，而且</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表明</a:t>
            </a:r>
            <a:r>
              <a:rPr lang="zh-CN" altLang="zh-CN" sz="20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新生态经济学是可行的、富有重要意义的生态经济学新范式。</a:t>
            </a:r>
            <a:endParaRPr lang="zh-CN" altLang="en-US" sz="2000" dirty="0">
              <a:solidFill>
                <a:srgbClr val="000000"/>
              </a:solidFill>
              <a:effectLst/>
              <a:latin typeface="宋体" panose="02010600030101010101" pitchFamily="2" charset="-122"/>
              <a:ea typeface="宋体" panose="02010600030101010101" pitchFamily="2" charset="-122"/>
              <a:cs typeface="仿宋" panose="02010609060101010101" pitchFamily="49" charset="-122"/>
              <a:sym typeface="+mn-ea"/>
            </a:endParaRPr>
          </a:p>
        </p:txBody>
      </p:sp>
      <p:sp>
        <p:nvSpPr>
          <p:cNvPr id="5" name="文本框 4"/>
          <p:cNvSpPr txBox="1"/>
          <p:nvPr/>
        </p:nvSpPr>
        <p:spPr>
          <a:xfrm>
            <a:off x="13043647" y="-1048871"/>
            <a:ext cx="184731" cy="369332"/>
          </a:xfrm>
          <a:prstGeom prst="rect">
            <a:avLst/>
          </a:prstGeom>
          <a:noFill/>
        </p:spPr>
        <p:txBody>
          <a:bodyPr wrap="none" rtlCol="0">
            <a:spAutoFit/>
          </a:bodyPr>
          <a:lstStyle/>
          <a:p>
            <a:endParaRPr kumimoji="1"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6364" y="-92"/>
            <a:ext cx="1409347" cy="721544"/>
          </a:xfrm>
          <a:prstGeom prst="rect">
            <a:avLst/>
          </a:prstGeom>
          <a:noFill/>
        </p:spPr>
        <p:txBody>
          <a:bodyPr wrap="square" rtlCol="0">
            <a:spAutoFit/>
          </a:bodyPr>
          <a:lstStyle/>
          <a:p>
            <a:pPr marL="0" marR="0" lvl="0" indent="0" algn="l" defTabSz="457200" rtl="0" eaLnBrk="1" fontAlgn="auto" latinLnBrk="0" hangingPunct="1">
              <a:lnSpc>
                <a:spcPct val="125000"/>
              </a:lnSpc>
              <a:spcBef>
                <a:spcPts val="200"/>
              </a:spcBef>
              <a:spcAft>
                <a:spcPts val="800"/>
              </a:spcAft>
              <a:buClr>
                <a:srgbClr val="44546A"/>
              </a:buClr>
              <a:buSzPct val="120000"/>
              <a:buFontTx/>
              <a:buNone/>
              <a:defRPr/>
            </a:pPr>
            <a:r>
              <a:rPr kumimoji="1" lang="zh-CN" altLang="en-US" sz="3600" b="1" i="0" u="none" strike="noStrike" kern="1200" cap="none" spc="300" normalizeH="0" baseline="0" noProof="0" dirty="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mn-cs"/>
                <a:sym typeface="Wingdings 2" panose="05020102010507070707" pitchFamily="18" charset="2"/>
              </a:rPr>
              <a:t>引 言</a:t>
            </a:r>
            <a:endParaRPr kumimoji="1" lang="en-US" altLang="zh-CN" sz="3600" b="1" i="0" u="none" strike="noStrike" kern="1200" cap="none" spc="300" normalizeH="0" baseline="0" noProof="0" dirty="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mn-cs"/>
              <a:sym typeface="Wingdings 2" panose="05020102010507070707" pitchFamily="18" charset="2"/>
            </a:endParaRPr>
          </a:p>
        </p:txBody>
      </p:sp>
      <p:pic>
        <p:nvPicPr>
          <p:cNvPr id="3" name="图片 2" descr="4倍放大"/>
          <p:cNvPicPr>
            <a:picLocks noChangeAspect="1"/>
          </p:cNvPicPr>
          <p:nvPr/>
        </p:nvPicPr>
        <p:blipFill>
          <a:blip r:embed="rId2"/>
          <a:srcRect r="74487" b="-13203"/>
          <a:stretch>
            <a:fillRect/>
          </a:stretch>
        </p:blipFill>
        <p:spPr>
          <a:xfrm>
            <a:off x="7210992" y="122647"/>
            <a:ext cx="1241425" cy="544830"/>
          </a:xfrm>
          <a:prstGeom prst="rect">
            <a:avLst/>
          </a:prstGeom>
        </p:spPr>
      </p:pic>
      <p:sp>
        <p:nvSpPr>
          <p:cNvPr id="4" name="文本框 9"/>
          <p:cNvSpPr txBox="1"/>
          <p:nvPr/>
        </p:nvSpPr>
        <p:spPr>
          <a:xfrm>
            <a:off x="8411210" y="72390"/>
            <a:ext cx="3632200"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5" name="矩形 4"/>
          <p:cNvSpPr/>
          <p:nvPr/>
        </p:nvSpPr>
        <p:spPr>
          <a:xfrm>
            <a:off x="948631" y="912554"/>
            <a:ext cx="9812127" cy="435697"/>
          </a:xfrm>
          <a:prstGeom prst="rect">
            <a:avLst/>
          </a:prstGeom>
          <a:ln w="19050">
            <a:noFill/>
          </a:ln>
          <a:effectLst/>
        </p:spPr>
        <p:txBody>
          <a:bodyPr wrap="square">
            <a:spAutoFit/>
          </a:bodyPr>
          <a:lstStyle/>
          <a:p>
            <a:pPr marL="342900" lvl="1" indent="-342900" algn="just">
              <a:lnSpc>
                <a:spcPct val="130000"/>
              </a:lnSpc>
              <a:buFont typeface="Arial" panose="020B0604020202020204" pitchFamily="34" charset="0"/>
              <a:buChar char="•"/>
            </a:pPr>
            <a:r>
              <a:rPr lang="zh-CN" altLang="en-US" sz="2000" dirty="0">
                <a:solidFill>
                  <a:srgbClr val="000000"/>
                </a:solidFill>
                <a:latin typeface="宋体" panose="02010600030101010101" pitchFamily="2" charset="-122"/>
                <a:ea typeface="宋体" panose="02010600030101010101" pitchFamily="2" charset="-122"/>
              </a:rPr>
              <a:t>建设节水型社会是推动绿色发展、促进人与自然和谐共生的现代化面临的重大课题。</a:t>
            </a:r>
            <a:endParaRPr lang="en-US" altLang="zh-CN" sz="2000" b="1" dirty="0">
              <a:solidFill>
                <a:srgbClr val="000000"/>
              </a:solidFill>
              <a:latin typeface="宋体" panose="02010600030101010101" pitchFamily="2" charset="-122"/>
              <a:ea typeface="宋体" panose="02010600030101010101" pitchFamily="2" charset="-122"/>
            </a:endParaRPr>
          </a:p>
        </p:txBody>
      </p:sp>
      <p:sp>
        <p:nvSpPr>
          <p:cNvPr id="6" name="矩形 5"/>
          <p:cNvSpPr/>
          <p:nvPr/>
        </p:nvSpPr>
        <p:spPr>
          <a:xfrm>
            <a:off x="1705660" y="1354738"/>
            <a:ext cx="8735076" cy="3007746"/>
          </a:xfrm>
          <a:prstGeom prst="rect">
            <a:avLst/>
          </a:prstGeom>
          <a:ln w="19050">
            <a:noFill/>
          </a:ln>
        </p:spPr>
        <p:txBody>
          <a:bodyPr wrap="square">
            <a:spAutoFit/>
          </a:bodyPr>
          <a:lstStyle/>
          <a:p>
            <a:pPr marL="342900" indent="-342900">
              <a:lnSpc>
                <a:spcPct val="150000"/>
              </a:lnSpc>
              <a:buClr>
                <a:srgbClr val="209598"/>
              </a:buClr>
              <a:buFont typeface="Wingdings" panose="05000000000000000000" pitchFamily="2" charset="2"/>
              <a:buChar char="p"/>
            </a:pPr>
            <a:r>
              <a:rPr lang="zh-CN" altLang="en-US" sz="1600" dirty="0"/>
              <a:t>中国是一个水资源短缺的国家</a:t>
            </a:r>
            <a:endParaRPr lang="en-US" altLang="zh-CN" sz="1600" dirty="0"/>
          </a:p>
          <a:p>
            <a:pPr marL="342900" indent="-342900">
              <a:lnSpc>
                <a:spcPct val="150000"/>
              </a:lnSpc>
              <a:buClr>
                <a:srgbClr val="209598"/>
              </a:buClr>
              <a:buFont typeface="Wingdings" panose="05000000000000000000" pitchFamily="2" charset="2"/>
              <a:buChar char="p"/>
            </a:pPr>
            <a:r>
              <a:rPr lang="en-US" altLang="zh-CN" sz="1600" dirty="0"/>
              <a:t>《</a:t>
            </a:r>
            <a:r>
              <a:rPr lang="zh-CN" altLang="en-US" sz="1600" dirty="0"/>
              <a:t>中华人民 共和国水法</a:t>
            </a:r>
            <a:r>
              <a:rPr lang="en-US" altLang="zh-CN" sz="1600" dirty="0"/>
              <a:t>》</a:t>
            </a:r>
            <a:r>
              <a:rPr lang="zh-CN" altLang="en-US" sz="1600" dirty="0"/>
              <a:t>明确提出“：国家厉行节约用水，大力推行节约用水措 施，推广节约用水新技术、新工艺，发展节水型工业、农业和服务 业，建立节水型社会”</a:t>
            </a:r>
            <a:r>
              <a:rPr lang="zh-CN" altLang="zh-CN" sz="1600" dirty="0"/>
              <a:t> </a:t>
            </a:r>
            <a:endParaRPr lang="en-US" altLang="zh-CN" sz="1600" dirty="0"/>
          </a:p>
          <a:p>
            <a:pPr marL="342900" indent="-342900">
              <a:lnSpc>
                <a:spcPct val="150000"/>
              </a:lnSpc>
              <a:buClr>
                <a:srgbClr val="209598"/>
              </a:buClr>
              <a:buFont typeface="Wingdings" panose="05000000000000000000" pitchFamily="2" charset="2"/>
              <a:buChar char="p"/>
            </a:pPr>
            <a:r>
              <a:rPr lang="zh-CN" altLang="en-US" sz="1600" dirty="0"/>
              <a:t>习近平总书记提出“节水优先、空间均衡、系统治理、两手发力”的治水方针，给出了节水型社会建设科学定位</a:t>
            </a:r>
            <a:endParaRPr lang="en-US" altLang="zh-CN" sz="1600" dirty="0"/>
          </a:p>
          <a:p>
            <a:pPr marL="342900" indent="-342900">
              <a:lnSpc>
                <a:spcPct val="150000"/>
              </a:lnSpc>
              <a:buClr>
                <a:srgbClr val="209598"/>
              </a:buClr>
              <a:buFont typeface="Wingdings" panose="05000000000000000000" pitchFamily="2" charset="2"/>
              <a:buChar char="p"/>
            </a:pPr>
            <a:r>
              <a:rPr lang="zh-CN" altLang="en-US" sz="1600" dirty="0"/>
              <a:t>党的十九大指出“：推进资源全面节约和循环利用，实 施国家节水行动，降低能耗、物耗，实现生产系统和生活系统循环 链接。”</a:t>
            </a:r>
            <a:endParaRPr lang="en-US" altLang="zh-CN" sz="1600" dirty="0"/>
          </a:p>
          <a:p>
            <a:pPr marL="342900" indent="-342900">
              <a:lnSpc>
                <a:spcPct val="150000"/>
              </a:lnSpc>
              <a:buClr>
                <a:srgbClr val="209598"/>
              </a:buClr>
              <a:buFont typeface="Wingdings" panose="05000000000000000000" pitchFamily="2" charset="2"/>
              <a:buChar char="p"/>
            </a:pPr>
            <a:r>
              <a:rPr lang="zh-CN" altLang="en-US" sz="1600" b="0" i="0" dirty="0">
                <a:solidFill>
                  <a:srgbClr val="F73131"/>
                </a:solidFill>
                <a:effectLst/>
                <a:latin typeface="Arial" panose="020B0604020202020204" pitchFamily="34" charset="0"/>
              </a:rPr>
              <a:t>党的二十大</a:t>
            </a:r>
            <a:r>
              <a:rPr lang="zh-CN" altLang="en-US" sz="1600" b="0" i="0" dirty="0">
                <a:solidFill>
                  <a:srgbClr val="333333"/>
                </a:solidFill>
                <a:effectLst/>
                <a:latin typeface="Arial" panose="020B0604020202020204" pitchFamily="34" charset="0"/>
              </a:rPr>
              <a:t>报告</a:t>
            </a:r>
            <a:r>
              <a:rPr lang="zh-CN" altLang="en-US" sz="1600" b="0" i="0" dirty="0">
                <a:solidFill>
                  <a:srgbClr val="F73131"/>
                </a:solidFill>
                <a:effectLst/>
                <a:latin typeface="Arial" panose="020B0604020202020204" pitchFamily="34" charset="0"/>
              </a:rPr>
              <a:t>提出</a:t>
            </a:r>
            <a:r>
              <a:rPr lang="en-US" altLang="zh-CN" sz="1600" b="0" i="0" dirty="0">
                <a:solidFill>
                  <a:srgbClr val="333333"/>
                </a:solidFill>
                <a:effectLst/>
                <a:latin typeface="Arial" panose="020B0604020202020204" pitchFamily="34" charset="0"/>
              </a:rPr>
              <a:t>,“</a:t>
            </a:r>
            <a:r>
              <a:rPr lang="zh-CN" altLang="en-US" sz="1600" b="0" i="0" dirty="0">
                <a:solidFill>
                  <a:srgbClr val="333333"/>
                </a:solidFill>
                <a:effectLst/>
                <a:latin typeface="Arial" panose="020B0604020202020204" pitchFamily="34" charset="0"/>
              </a:rPr>
              <a:t>实施全面节约战略</a:t>
            </a:r>
            <a:r>
              <a:rPr lang="en-US" altLang="zh-CN" sz="1600" b="0" i="0" dirty="0">
                <a:solidFill>
                  <a:srgbClr val="333333"/>
                </a:solidFill>
                <a:effectLst/>
                <a:latin typeface="Arial" panose="020B0604020202020204" pitchFamily="34" charset="0"/>
              </a:rPr>
              <a:t>,</a:t>
            </a:r>
            <a:r>
              <a:rPr lang="zh-CN" altLang="en-US" sz="1600" b="0" i="0" dirty="0">
                <a:solidFill>
                  <a:srgbClr val="333333"/>
                </a:solidFill>
                <a:effectLst/>
                <a:latin typeface="Arial" panose="020B0604020202020204" pitchFamily="34" charset="0"/>
              </a:rPr>
              <a:t>推进各类资源节约集约利用”。</a:t>
            </a:r>
            <a:endParaRPr lang="en-US" altLang="zh-CN" sz="1600" dirty="0"/>
          </a:p>
        </p:txBody>
      </p:sp>
      <p:grpSp>
        <p:nvGrpSpPr>
          <p:cNvPr id="7" name="组合 6"/>
          <p:cNvGrpSpPr/>
          <p:nvPr/>
        </p:nvGrpSpPr>
        <p:grpSpPr>
          <a:xfrm rot="326595">
            <a:off x="-5663089" y="5849579"/>
            <a:ext cx="19193311" cy="3408184"/>
            <a:chOff x="-2952595" y="894253"/>
            <a:chExt cx="19193311" cy="3408184"/>
          </a:xfrm>
        </p:grpSpPr>
        <p:grpSp>
          <p:nvGrpSpPr>
            <p:cNvPr id="8" name="组合 7"/>
            <p:cNvGrpSpPr/>
            <p:nvPr/>
          </p:nvGrpSpPr>
          <p:grpSpPr>
            <a:xfrm>
              <a:off x="-2952595" y="1576468"/>
              <a:ext cx="11470913" cy="2725969"/>
              <a:chOff x="-2952595" y="1244714"/>
              <a:chExt cx="11470913" cy="3499439"/>
            </a:xfrm>
          </p:grpSpPr>
          <p:sp>
            <p:nvSpPr>
              <p:cNvPr id="25" name="任意多边形: 形状 240"/>
              <p:cNvSpPr/>
              <p:nvPr/>
            </p:nvSpPr>
            <p:spPr>
              <a:xfrm flipV="1">
                <a:off x="-142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6" name="任意多边形: 形状 97"/>
              <p:cNvSpPr/>
              <p:nvPr/>
            </p:nvSpPr>
            <p:spPr>
              <a:xfrm flipV="1">
                <a:off x="-295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7" name="任意多边形: 形状 229"/>
              <p:cNvSpPr/>
              <p:nvPr/>
            </p:nvSpPr>
            <p:spPr>
              <a:xfrm flipV="1">
                <a:off x="-282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8" name="任意多边形: 形状 230"/>
              <p:cNvSpPr/>
              <p:nvPr/>
            </p:nvSpPr>
            <p:spPr>
              <a:xfrm flipV="1">
                <a:off x="-269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9" name="任意多边形: 形状 231"/>
              <p:cNvSpPr/>
              <p:nvPr/>
            </p:nvSpPr>
            <p:spPr>
              <a:xfrm flipV="1">
                <a:off x="-2571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0" name="任意多边形: 形状 232"/>
              <p:cNvSpPr/>
              <p:nvPr/>
            </p:nvSpPr>
            <p:spPr>
              <a:xfrm flipV="1">
                <a:off x="-2444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1" name="任意多边形: 形状 233"/>
              <p:cNvSpPr/>
              <p:nvPr/>
            </p:nvSpPr>
            <p:spPr>
              <a:xfrm flipV="1">
                <a:off x="-2317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2" name="任意多边形: 形状 234"/>
              <p:cNvSpPr/>
              <p:nvPr/>
            </p:nvSpPr>
            <p:spPr>
              <a:xfrm flipV="1">
                <a:off x="-2190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3" name="任意多边形: 形状 235"/>
              <p:cNvSpPr/>
              <p:nvPr/>
            </p:nvSpPr>
            <p:spPr>
              <a:xfrm flipV="1">
                <a:off x="-2063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4" name="任意多边形: 形状 236"/>
              <p:cNvSpPr/>
              <p:nvPr/>
            </p:nvSpPr>
            <p:spPr>
              <a:xfrm flipV="1">
                <a:off x="-1936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5" name="任意多边形: 形状 237"/>
              <p:cNvSpPr/>
              <p:nvPr/>
            </p:nvSpPr>
            <p:spPr>
              <a:xfrm flipV="1">
                <a:off x="-1809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6" name="任意多边形: 形状 238"/>
              <p:cNvSpPr/>
              <p:nvPr/>
            </p:nvSpPr>
            <p:spPr>
              <a:xfrm flipV="1">
                <a:off x="-168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7" name="任意多边形: 形状 239"/>
              <p:cNvSpPr/>
              <p:nvPr/>
            </p:nvSpPr>
            <p:spPr>
              <a:xfrm flipV="1">
                <a:off x="-155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8" name="任意多边形: 形状 241"/>
              <p:cNvSpPr/>
              <p:nvPr/>
            </p:nvSpPr>
            <p:spPr>
              <a:xfrm flipV="1">
                <a:off x="-13269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9" name="任意多边形: 形状 249"/>
              <p:cNvSpPr/>
              <p:nvPr/>
            </p:nvSpPr>
            <p:spPr>
              <a:xfrm flipV="1">
                <a:off x="-1212695" y="12955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0" name="任意多边形: 形状 250"/>
              <p:cNvSpPr/>
              <p:nvPr/>
            </p:nvSpPr>
            <p:spPr>
              <a:xfrm flipV="1">
                <a:off x="-1098395" y="12828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1" name="任意多边形: 形状 251"/>
              <p:cNvSpPr/>
              <p:nvPr/>
            </p:nvSpPr>
            <p:spPr>
              <a:xfrm flipV="1">
                <a:off x="-984095" y="12701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2" name="任意多边形: 形状 252"/>
              <p:cNvSpPr/>
              <p:nvPr/>
            </p:nvSpPr>
            <p:spPr>
              <a:xfrm flipV="1">
                <a:off x="-869795" y="12574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3" name="任意多边形: 形状 253"/>
              <p:cNvSpPr/>
              <p:nvPr/>
            </p:nvSpPr>
            <p:spPr>
              <a:xfrm flipV="1">
                <a:off x="-755495" y="12447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nvGrpSpPr>
            <p:cNvPr id="9" name="组合 8"/>
            <p:cNvGrpSpPr/>
            <p:nvPr/>
          </p:nvGrpSpPr>
          <p:grpSpPr>
            <a:xfrm flipV="1">
              <a:off x="5259247" y="894253"/>
              <a:ext cx="10981469" cy="1421185"/>
              <a:chOff x="2942756" y="2127318"/>
              <a:chExt cx="11559270" cy="1495962"/>
            </a:xfrm>
          </p:grpSpPr>
          <p:sp>
            <p:nvSpPr>
              <p:cNvPr id="10" name="任意多边形: 形状 275"/>
              <p:cNvSpPr/>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1" name="任意多边形: 形状 276"/>
              <p:cNvSpPr/>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2" name="任意多边形: 形状 277"/>
              <p:cNvSpPr/>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3" name="任意多边形: 形状 278"/>
              <p:cNvSpPr/>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4" name="任意多边形: 形状 279"/>
              <p:cNvSpPr/>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5" name="任意多边形: 形状 280"/>
              <p:cNvSpPr/>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6" name="任意多边形: 形状 281"/>
              <p:cNvSpPr/>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7" name="任意多边形: 形状 282"/>
              <p:cNvSpPr/>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8" name="任意多边形: 形状 283"/>
              <p:cNvSpPr/>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9" name="任意多边形: 形状 284"/>
              <p:cNvSpPr/>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0" name="任意多边形: 形状 285"/>
              <p:cNvSpPr/>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1" name="任意多边形: 形状 286"/>
              <p:cNvSpPr/>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2" name="任意多边形: 形状 287"/>
              <p:cNvSpPr/>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3" name="任意多边形: 形状 288"/>
              <p:cNvSpPr/>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4" name="任意多边形: 形状 289"/>
              <p:cNvSpPr/>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sp>
        <p:nvSpPr>
          <p:cNvPr id="44" name="矩形 43"/>
          <p:cNvSpPr/>
          <p:nvPr/>
        </p:nvSpPr>
        <p:spPr>
          <a:xfrm>
            <a:off x="1004762" y="4383876"/>
            <a:ext cx="9812127" cy="1636025"/>
          </a:xfrm>
          <a:prstGeom prst="rect">
            <a:avLst/>
          </a:prstGeom>
          <a:ln w="19050">
            <a:noFill/>
          </a:ln>
          <a:effectLst/>
        </p:spPr>
        <p:txBody>
          <a:bodyPr wrap="square">
            <a:spAutoFit/>
          </a:bodyPr>
          <a:lstStyle/>
          <a:p>
            <a:pPr marL="342900" lvl="1" indent="-342900" algn="just">
              <a:lnSpc>
                <a:spcPct val="130000"/>
              </a:lnSpc>
              <a:buFont typeface="Arial" panose="020B0604020202020204" pitchFamily="34" charset="0"/>
              <a:buChar char="•"/>
            </a:pPr>
            <a:r>
              <a:rPr lang="zh-CN" altLang="en-US" sz="2000" dirty="0">
                <a:solidFill>
                  <a:srgbClr val="000000"/>
                </a:solidFill>
                <a:latin typeface="宋体" panose="02010600030101010101" pitchFamily="2" charset="-122"/>
                <a:ea typeface="宋体" panose="02010600030101010101" pitchFamily="2" charset="-122"/>
              </a:rPr>
              <a:t>虚拟水表示商品或服务生产过程所需的水量。水足迹（</a:t>
            </a:r>
            <a:r>
              <a:rPr lang="en-US" altLang="zh-CN" sz="2000" dirty="0">
                <a:solidFill>
                  <a:srgbClr val="000000"/>
                </a:solidFill>
                <a:latin typeface="宋体" panose="02010600030101010101" pitchFamily="2" charset="-122"/>
                <a:ea typeface="宋体" panose="02010600030101010101" pitchFamily="2" charset="-122"/>
              </a:rPr>
              <a:t>water footprint</a:t>
            </a:r>
            <a:r>
              <a:rPr lang="zh-CN" altLang="en-US" sz="2000" dirty="0"/>
              <a:t>）</a:t>
            </a:r>
            <a:r>
              <a:rPr lang="zh-CN" altLang="en-US" sz="2000" dirty="0">
                <a:solidFill>
                  <a:srgbClr val="000000"/>
                </a:solidFill>
                <a:latin typeface="宋体" panose="02010600030101010101" pitchFamily="2" charset="-122"/>
                <a:ea typeface="宋体" panose="02010600030101010101" pitchFamily="2" charset="-122"/>
              </a:rPr>
              <a:t>以虚拟水理论为基础</a:t>
            </a:r>
            <a:r>
              <a:rPr lang="en-US" altLang="zh-CN" sz="2000" dirty="0">
                <a:solidFill>
                  <a:srgbClr val="000000"/>
                </a:solidFill>
                <a:latin typeface="宋体" panose="02010600030101010101" pitchFamily="2" charset="-122"/>
                <a:ea typeface="宋体" panose="02010600030101010101" pitchFamily="2" charset="-122"/>
              </a:rPr>
              <a:t>,</a:t>
            </a:r>
            <a:r>
              <a:rPr lang="zh-CN" altLang="en-US" sz="2000" dirty="0">
                <a:solidFill>
                  <a:srgbClr val="000000"/>
                </a:solidFill>
                <a:latin typeface="宋体" panose="02010600030101010101" pitchFamily="2" charset="-122"/>
                <a:ea typeface="宋体" panose="02010600030101010101" pitchFamily="2" charset="-122"/>
              </a:rPr>
              <a:t>是指消费产品和服务的总水量，能够全面量化人类活动对水资源的冲击</a:t>
            </a:r>
            <a:endParaRPr lang="en-US" altLang="zh-CN" sz="2000" dirty="0">
              <a:solidFill>
                <a:srgbClr val="000000"/>
              </a:solidFill>
              <a:latin typeface="宋体" panose="02010600030101010101" pitchFamily="2" charset="-122"/>
              <a:ea typeface="宋体" panose="02010600030101010101" pitchFamily="2" charset="-122"/>
            </a:endParaRPr>
          </a:p>
          <a:p>
            <a:pPr marL="342900" lvl="1" indent="-342900" algn="just">
              <a:lnSpc>
                <a:spcPct val="130000"/>
              </a:lnSpc>
              <a:buFont typeface="Arial" panose="020B0604020202020204" pitchFamily="34" charset="0"/>
              <a:buChar char="•"/>
            </a:pPr>
            <a:r>
              <a:rPr lang="zh-CN" altLang="en-US" sz="2000" dirty="0">
                <a:solidFill>
                  <a:srgbClr val="000000"/>
                </a:solidFill>
                <a:latin typeface="宋体" panose="02010600030101010101" pitchFamily="2" charset="-122"/>
                <a:ea typeface="宋体" panose="02010600030101010101" pitchFamily="2" charset="-122"/>
              </a:rPr>
              <a:t>从人与互动来讲，节水型社会建设即水足迹（</a:t>
            </a:r>
            <a:r>
              <a:rPr lang="en-US" altLang="zh-CN" sz="2000" dirty="0"/>
              <a:t>water footprint</a:t>
            </a:r>
            <a:r>
              <a:rPr lang="zh-CN" altLang="en-US" sz="2000" dirty="0"/>
              <a:t>）</a:t>
            </a:r>
            <a:r>
              <a:rPr lang="zh-CN" altLang="en-US" sz="2000" dirty="0">
                <a:solidFill>
                  <a:srgbClr val="000000"/>
                </a:solidFill>
                <a:latin typeface="宋体" panose="02010600030101010101" pitchFamily="2" charset="-122"/>
                <a:ea typeface="宋体" panose="02010600030101010101" pitchFamily="2" charset="-122"/>
              </a:rPr>
              <a:t>最小化的社会建设。</a:t>
            </a:r>
            <a:endParaRPr lang="en-US" altLang="zh-CN" sz="2000" b="1" dirty="0">
              <a:solidFill>
                <a:srgbClr val="000000"/>
              </a:solidFill>
              <a:latin typeface="宋体" panose="02010600030101010101" pitchFamily="2" charset="-122"/>
              <a:ea typeface="宋体" panose="02010600030101010101" pitchFamily="2" charset="-122"/>
            </a:endParaRPr>
          </a:p>
          <a:p>
            <a:pPr marL="0" lvl="1" algn="just">
              <a:lnSpc>
                <a:spcPct val="130000"/>
              </a:lnSpc>
            </a:pPr>
            <a:r>
              <a:rPr lang="zh-CN" altLang="en-US" sz="2000" dirty="0">
                <a:solidFill>
                  <a:srgbClr val="000000"/>
                </a:solidFill>
                <a:latin typeface="宋体" panose="02010600030101010101" pitchFamily="2" charset="-122"/>
                <a:ea typeface="宋体" panose="02010600030101010101" pitchFamily="2" charset="-122"/>
              </a:rPr>
              <a:t>   因此，分析揭示水足迹的人类驱动因素是节水型社会建设的基本科学问题</a:t>
            </a:r>
            <a:endParaRPr lang="en-US" altLang="zh-CN" sz="2000" dirty="0">
              <a:solidFill>
                <a:srgbClr val="000000"/>
              </a:solidFill>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8686"/>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pic>
        <p:nvPicPr>
          <p:cNvPr id="3" name="图片 2" descr="4倍放大"/>
          <p:cNvPicPr>
            <a:picLocks noChangeAspect="1"/>
          </p:cNvPicPr>
          <p:nvPr/>
        </p:nvPicPr>
        <p:blipFill>
          <a:blip r:embed="rId2"/>
          <a:srcRect r="74487" b="-13203"/>
          <a:stretch>
            <a:fillRect/>
          </a:stretch>
        </p:blipFill>
        <p:spPr>
          <a:xfrm>
            <a:off x="6711178" y="339032"/>
            <a:ext cx="1241425" cy="544830"/>
          </a:xfrm>
          <a:prstGeom prst="rect">
            <a:avLst/>
          </a:prstGeom>
        </p:spPr>
      </p:pic>
      <p:sp>
        <p:nvSpPr>
          <p:cNvPr id="4" name="文本框 9"/>
          <p:cNvSpPr txBox="1"/>
          <p:nvPr/>
        </p:nvSpPr>
        <p:spPr>
          <a:xfrm>
            <a:off x="8015575" y="269125"/>
            <a:ext cx="3813960"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5" name="文本框 4"/>
          <p:cNvSpPr txBox="1"/>
          <p:nvPr/>
        </p:nvSpPr>
        <p:spPr>
          <a:xfrm>
            <a:off x="13043647" y="-1048871"/>
            <a:ext cx="184731" cy="369332"/>
          </a:xfrm>
          <a:prstGeom prst="rect">
            <a:avLst/>
          </a:prstGeom>
          <a:noFill/>
        </p:spPr>
        <p:txBody>
          <a:bodyPr wrap="none" rtlCol="0">
            <a:spAutoFit/>
          </a:bodyPr>
          <a:lstStyle/>
          <a:p>
            <a:endParaRPr kumimoji="1" lang="zh-CN" altLang="en-US" dirty="0"/>
          </a:p>
        </p:txBody>
      </p:sp>
      <mc:AlternateContent xmlns:mc="http://schemas.openxmlformats.org/markup-compatibility/2006">
        <mc:Choice xmlns:a14="http://schemas.microsoft.com/office/drawing/2010/main" Requires="a14">
          <p:sp>
            <p:nvSpPr>
              <p:cNvPr id="8" name="矩形 7"/>
              <p:cNvSpPr/>
              <p:nvPr/>
            </p:nvSpPr>
            <p:spPr>
              <a:xfrm>
                <a:off x="811248" y="1150640"/>
                <a:ext cx="10498843" cy="6460999"/>
              </a:xfrm>
              <a:prstGeom prst="rect">
                <a:avLst/>
              </a:prstGeom>
            </p:spPr>
            <p:txBody>
              <a:bodyPr wrap="square">
                <a:spAutoFit/>
              </a:bodyPr>
              <a:lstStyle/>
              <a:p>
                <a:pPr marL="285750" indent="-285750" algn="just">
                  <a:lnSpc>
                    <a:spcPct val="200000"/>
                  </a:lnSpc>
                  <a:spcAft>
                    <a:spcPts val="700"/>
                  </a:spcAft>
                  <a:buClr>
                    <a:srgbClr val="006B63"/>
                  </a:buClr>
                  <a:buFont typeface="Wingdings" panose="05000000000000000000" pitchFamily="2" charset="2"/>
                  <a:buChar char="Ø"/>
                </a:pPr>
                <a:r>
                  <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第三，</a:t>
                </a:r>
                <a:r>
                  <a:rPr lang="zh-CN" altLang="zh-CN"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按照这一框架，</a:t>
                </a:r>
                <a:r>
                  <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节水型社会建设应抓住新一轮产业革命的战略机遇</a:t>
                </a:r>
                <a:r>
                  <a:rPr lang="zh-CN" altLang="zh-CN"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应协同推进人口发展、</a:t>
                </a:r>
                <a:r>
                  <a:rPr lang="zh-CN" altLang="zh-CN" dirty="0">
                    <a:solidFill>
                      <a:srgbClr val="000000"/>
                    </a:solidFill>
                    <a:latin typeface="宋体" panose="02010600030101010101" pitchFamily="2" charset="-122"/>
                    <a:ea typeface="宋体" panose="02010600030101010101" pitchFamily="2" charset="-122"/>
                    <a:sym typeface="+mn-ea"/>
                  </a:rPr>
                  <a:t>交换效率提升、国土开发、城镇化、空间布局紧凑化、</a:t>
                </a:r>
                <a:r>
                  <a:rPr lang="zh-CN" altLang="en-US" dirty="0">
                    <a:solidFill>
                      <a:srgbClr val="000000"/>
                    </a:solidFill>
                    <a:latin typeface="宋体" panose="02010600030101010101" pitchFamily="2" charset="-122"/>
                    <a:ea typeface="宋体" panose="02010600030101010101" pitchFamily="2" charset="-122"/>
                    <a:sym typeface="+mn-ea"/>
                  </a:rPr>
                  <a:t>降低</a:t>
                </a:r>
                <a:r>
                  <a:rPr lang="zh-CN" altLang="zh-CN" dirty="0">
                    <a:solidFill>
                      <a:srgbClr val="000000"/>
                    </a:solidFill>
                    <a:latin typeface="宋体" panose="02010600030101010101" pitchFamily="2" charset="-122"/>
                    <a:ea typeface="宋体" panose="02010600030101010101" pitchFamily="2" charset="-122"/>
                    <a:sym typeface="+mn-ea"/>
                  </a:rPr>
                  <a:t>能</a:t>
                </a:r>
                <a:r>
                  <a:rPr lang="zh-CN" altLang="en-US" dirty="0">
                    <a:solidFill>
                      <a:srgbClr val="000000"/>
                    </a:solidFill>
                    <a:latin typeface="宋体" panose="02010600030101010101" pitchFamily="2" charset="-122"/>
                    <a:ea typeface="宋体" panose="02010600030101010101" pitchFamily="2" charset="-122"/>
                    <a:sym typeface="+mn-ea"/>
                  </a:rPr>
                  <a:t>耗强度</a:t>
                </a:r>
                <a:r>
                  <a:rPr lang="zh-CN" altLang="zh-CN" dirty="0">
                    <a:solidFill>
                      <a:srgbClr val="000000"/>
                    </a:solidFill>
                    <a:latin typeface="宋体" panose="02010600030101010101" pitchFamily="2" charset="-122"/>
                    <a:ea typeface="宋体" panose="02010600030101010101" pitchFamily="2" charset="-122"/>
                    <a:sym typeface="+mn-ea"/>
                  </a:rPr>
                  <a:t>、提升</a:t>
                </a:r>
                <a:r>
                  <a:rPr lang="zh-CN" altLang="en-US" dirty="0">
                    <a:solidFill>
                      <a:srgbClr val="000000"/>
                    </a:solidFill>
                    <a:latin typeface="宋体" panose="02010600030101010101" pitchFamily="2" charset="-122"/>
                    <a:ea typeface="宋体" panose="02010600030101010101" pitchFamily="2" charset="-122"/>
                    <a:sym typeface="+mn-ea"/>
                  </a:rPr>
                  <a:t>能源对物质周转的驱动效率和物质周转</a:t>
                </a:r>
                <a:r>
                  <a:rPr lang="zh-CN" altLang="zh-CN" dirty="0">
                    <a:solidFill>
                      <a:srgbClr val="000000"/>
                    </a:solidFill>
                    <a:latin typeface="宋体" panose="02010600030101010101" pitchFamily="2" charset="-122"/>
                    <a:ea typeface="宋体" panose="02010600030101010101" pitchFamily="2" charset="-122"/>
                    <a:sym typeface="+mn-ea"/>
                  </a:rPr>
                  <a:t>绿色技术</a:t>
                </a:r>
                <a:r>
                  <a:rPr lang="zh-CN" altLang="en-US" dirty="0">
                    <a:solidFill>
                      <a:srgbClr val="000000"/>
                    </a:solidFill>
                    <a:latin typeface="宋体" panose="02010600030101010101" pitchFamily="2" charset="-122"/>
                    <a:ea typeface="宋体" panose="02010600030101010101" pitchFamily="2" charset="-122"/>
                    <a:sym typeface="+mn-ea"/>
                  </a:rPr>
                  <a:t>水平</a:t>
                </a:r>
                <a:r>
                  <a:rPr lang="zh-CN" altLang="zh-CN" dirty="0">
                    <a:solidFill>
                      <a:srgbClr val="000000"/>
                    </a:solidFill>
                    <a:latin typeface="宋体" panose="02010600030101010101" pitchFamily="2" charset="-122"/>
                    <a:ea typeface="宋体" panose="02010600030101010101" pitchFamily="2" charset="-122"/>
                    <a:sym typeface="+mn-ea"/>
                  </a:rPr>
                  <a:t>。</a:t>
                </a:r>
                <a:r>
                  <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因此，I-NEE，为协同推进实施全面节约战略,推进水资源节约集约利用提供了全面的科学支撑；</a:t>
                </a:r>
                <a:endParaRPr lang="en-US" altLang="zh-CN" dirty="0">
                  <a:solidFill>
                    <a:srgbClr val="0D0D0D"/>
                  </a:solidFill>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lnSpc>
                    <a:spcPct val="200000"/>
                  </a:lnSpc>
                  <a:spcAft>
                    <a:spcPts val="700"/>
                  </a:spcAft>
                  <a:buClr>
                    <a:srgbClr val="006B63"/>
                  </a:buClr>
                  <a:buFont typeface="Wingdings" panose="05000000000000000000" pitchFamily="2" charset="2"/>
                  <a:buChar char="Ø"/>
                </a:pPr>
                <a:r>
                  <a:rPr lang="zh-CN" altLang="zh-CN" sz="1800" dirty="0">
                    <a:solidFill>
                      <a:srgbClr val="0D0D0D"/>
                    </a:solidFill>
                    <a:effectLst/>
                    <a:latin typeface="Cambria Math" panose="02040503050406030204" pitchFamily="18" charset="0"/>
                    <a:ea typeface="宋体" panose="02010600030101010101" pitchFamily="2" charset="-122"/>
                    <a:cs typeface="仿宋" panose="02010609060101010101" pitchFamily="49" charset="-122"/>
                  </a:rPr>
                  <a:t>第</a:t>
                </a:r>
                <a:r>
                  <a:rPr lang="zh-CN" altLang="en-US" dirty="0">
                    <a:solidFill>
                      <a:srgbClr val="0D0D0D"/>
                    </a:solidFill>
                    <a:latin typeface="Cambria Math" panose="02040503050406030204" pitchFamily="18" charset="0"/>
                    <a:ea typeface="宋体" panose="02010600030101010101" pitchFamily="2" charset="-122"/>
                    <a:cs typeface="仿宋" panose="02010609060101010101" pitchFamily="49" charset="-122"/>
                  </a:rPr>
                  <a:t>四</a:t>
                </a:r>
                <a:r>
                  <a:rPr lang="zh-CN" altLang="zh-CN" sz="1800" dirty="0">
                    <a:solidFill>
                      <a:srgbClr val="0D0D0D"/>
                    </a:solidFill>
                    <a:effectLst/>
                    <a:latin typeface="Cambria Math" panose="02040503050406030204" pitchFamily="18" charset="0"/>
                    <a:ea typeface="宋体" panose="02010600030101010101" pitchFamily="2" charset="-122"/>
                    <a:cs typeface="仿宋" panose="02010609060101010101" pitchFamily="49" charset="-122"/>
                  </a:rPr>
                  <a:t>，</a:t>
                </a:r>
                <a:r>
                  <a:rPr lang="zh-CN" altLang="zh-CN" sz="1800" dirty="0">
                    <a:solidFill>
                      <a:srgbClr val="000000"/>
                    </a:solidFill>
                    <a:latin typeface="宋体" panose="02010600030101010101" pitchFamily="2" charset="-122"/>
                    <a:ea typeface="宋体" panose="02010600030101010101" pitchFamily="2" charset="-122"/>
                  </a:rPr>
                  <a:t>多样性决定适应性、稳定性</a:t>
                </a:r>
                <a:r>
                  <a:rPr lang="zh-CN" altLang="en-US" sz="1800" dirty="0">
                    <a:solidFill>
                      <a:srgbClr val="000000"/>
                    </a:solidFill>
                    <a:latin typeface="宋体" panose="02010600030101010101" pitchFamily="2" charset="-122"/>
                    <a:ea typeface="宋体" panose="02010600030101010101" pitchFamily="2" charset="-122"/>
                  </a:rPr>
                  <a:t>。</a:t>
                </a:r>
                <a:r>
                  <a:rPr lang="zh-CN" altLang="zh-CN" sz="18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 I-NEE涵盖因素完备、多样，可以适用描述、分析、指导不同区情下的节水型社会建设。不同区情下I-NEE各个因子相对重要性不同，因而节水型社会建设具有不尽同的路径组合模式</a:t>
                </a:r>
                <a:r>
                  <a:rPr lang="zh-CN" altLang="en-US" sz="1800" dirty="0">
                    <a:solidFill>
                      <a:srgbClr val="000000"/>
                    </a:solidFill>
                    <a:latin typeface="宋体" panose="02010600030101010101" pitchFamily="2" charset="-122"/>
                    <a:ea typeface="宋体" panose="02010600030101010101" pitchFamily="2" charset="-122"/>
                  </a:rPr>
                  <a:t>，</a:t>
                </a:r>
                <a:r>
                  <a:rPr lang="zh-CN" altLang="zh-CN" sz="1800" dirty="0">
                    <a:solidFill>
                      <a:srgbClr val="0D0D0D"/>
                    </a:solidFill>
                    <a:effectLst/>
                    <a:latin typeface="Cambria Math" panose="02040503050406030204" pitchFamily="18" charset="0"/>
                    <a:ea typeface="宋体" panose="02010600030101010101" pitchFamily="2" charset="-122"/>
                    <a:cs typeface="仿宋" panose="02010609060101010101" pitchFamily="49" charset="-122"/>
                  </a:rPr>
                  <a:t>并非“华山自古一条道” 。</a:t>
                </a:r>
                <a:endParaRPr lang="en-US" altLang="zh-CN" sz="1800" dirty="0">
                  <a:solidFill>
                    <a:srgbClr val="0D0D0D"/>
                  </a:solidFill>
                  <a:effectLst/>
                  <a:latin typeface="Cambria Math" panose="02040503050406030204" pitchFamily="18" charset="0"/>
                  <a:ea typeface="宋体" panose="02010600030101010101" pitchFamily="2" charset="-122"/>
                  <a:cs typeface="仿宋" panose="02010609060101010101" pitchFamily="49" charset="-122"/>
                </a:endParaRPr>
              </a:p>
              <a:p>
                <a:pPr marL="285750" indent="-285750" algn="just">
                  <a:lnSpc>
                    <a:spcPct val="200000"/>
                  </a:lnSpc>
                  <a:spcAft>
                    <a:spcPts val="700"/>
                  </a:spcAft>
                  <a:buClr>
                    <a:srgbClr val="006B63"/>
                  </a:buClr>
                  <a:buFont typeface="Wingdings" panose="05000000000000000000" pitchFamily="2" charset="2"/>
                  <a:buChar char="Ø"/>
                </a:pPr>
                <a:r>
                  <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农作物是影响水足迹的重要因素。为考虑这一因素的影响，I-NEE最后一项可进一步分解为</a:t>
                </a:r>
                <a:r>
                  <a:rPr lang="zh-CN" altLang="zh-CN" dirty="0">
                    <a:solidFill>
                      <a:srgbClr val="0D0D0D"/>
                    </a:solidFill>
                    <a:latin typeface="Cambria Math" panose="02040503050406030204" pitchFamily="18" charset="0"/>
                    <a:ea typeface="宋体" panose="02010600030101010101" pitchFamily="2" charset="-122"/>
                    <a:cs typeface="仿宋" panose="02010609060101010101" pitchFamily="49" charset="-122"/>
                  </a:rPr>
                  <a:t>“</a:t>
                </a:r>
                <a:r>
                  <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农作物周转量</a:t>
                </a:r>
                <a:r>
                  <a:rPr lang="en-US" altLang="zh-CN"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rPr>
                  <a:t>物质周转量</a:t>
                </a:r>
                <a14:m>
                  <m:oMath xmlns:m="http://schemas.openxmlformats.org/officeDocument/2006/math">
                    <m:r>
                      <a:rPr lang="en-US" altLang="zh-CN" sz="1800" smtClean="0">
                        <a:solidFill>
                          <a:srgbClr val="000000"/>
                        </a:solidFill>
                        <a:latin typeface="Cambria Math" panose="02040503050406030204" pitchFamily="18" charset="0"/>
                        <a:ea typeface="宋体" panose="02010600030101010101" pitchFamily="2" charset="-122"/>
                        <a:cs typeface="Times New Roman" panose="02020603050405020304" pitchFamily="18" charset="0"/>
                      </a:rPr>
                      <m:t>×</m:t>
                    </m:r>
                  </m:oMath>
                </a14:m>
                <a:r>
                  <a:rPr lang="zh-CN" altLang="en-US" sz="18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水足迹</a:t>
                </a:r>
                <a:r>
                  <a:rPr lang="en-US" altLang="zh-CN" sz="18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a:t>
                </a:r>
                <a:r>
                  <a:rPr lang="zh-CN" altLang="en-US" sz="18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农作物周转量</a:t>
                </a:r>
                <a:r>
                  <a:rPr lang="en-US" altLang="zh-CN" sz="18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a:t>
                </a:r>
                <a:endParaRPr lang="zh-CN" altLang="zh-CN" sz="1800" dirty="0">
                  <a:solidFill>
                    <a:srgbClr val="000000"/>
                  </a:solidFill>
                  <a:effectLst/>
                  <a:latin typeface="宋体" panose="02010600030101010101" pitchFamily="2" charset="-122"/>
                  <a:ea typeface="宋体" panose="02010600030101010101" pitchFamily="2" charset="-122"/>
                  <a:cs typeface="仿宋" panose="02010609060101010101" pitchFamily="49" charset="-122"/>
                </a:endParaRPr>
              </a:p>
              <a:p>
                <a:pPr marL="285750" indent="-285750" algn="just">
                  <a:lnSpc>
                    <a:spcPct val="200000"/>
                  </a:lnSpc>
                  <a:spcAft>
                    <a:spcPts val="700"/>
                  </a:spcAft>
                  <a:buClr>
                    <a:srgbClr val="006B63"/>
                  </a:buClr>
                  <a:buFont typeface="Wingdings" panose="05000000000000000000" pitchFamily="2" charset="2"/>
                  <a:buChar char="Ø"/>
                </a:pPr>
                <a:endParaRPr lang="en-US" altLang="zh-CN" sz="1800" dirty="0">
                  <a:solidFill>
                    <a:srgbClr val="0D0D0D"/>
                  </a:solidFill>
                  <a:effectLst/>
                  <a:latin typeface="Cambria Math" panose="02040503050406030204" pitchFamily="18" charset="0"/>
                  <a:ea typeface="宋体" panose="02010600030101010101" pitchFamily="2" charset="-122"/>
                  <a:cs typeface="仿宋" panose="02010609060101010101" pitchFamily="49" charset="-122"/>
                </a:endParaRPr>
              </a:p>
              <a:p>
                <a:pPr marL="285750" indent="-285750" algn="just">
                  <a:lnSpc>
                    <a:spcPct val="200000"/>
                  </a:lnSpc>
                  <a:spcAft>
                    <a:spcPts val="700"/>
                  </a:spcAft>
                  <a:buClr>
                    <a:srgbClr val="006B63"/>
                  </a:buClr>
                  <a:buSzTx/>
                  <a:buFont typeface="Wingdings" panose="05000000000000000000" pitchFamily="2" charset="2"/>
                  <a:buChar char="Ø"/>
                </a:pPr>
                <a:endParaRPr lang="zh-CN" altLang="en-US" dirty="0">
                  <a:solidFill>
                    <a:srgbClr val="0D0D0D"/>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8" name="矩形 7"/>
              <p:cNvSpPr>
                <a:spLocks noRot="1" noChangeAspect="1" noMove="1" noResize="1" noEditPoints="1" noAdjustHandles="1" noChangeArrowheads="1" noChangeShapeType="1" noTextEdit="1"/>
              </p:cNvSpPr>
              <p:nvPr/>
            </p:nvSpPr>
            <p:spPr>
              <a:xfrm>
                <a:off x="811248" y="1150640"/>
                <a:ext cx="10498843" cy="6460999"/>
              </a:xfrm>
              <a:prstGeom prst="rect">
                <a:avLst/>
              </a:prstGeom>
              <a:blipFill>
                <a:blip r:embed="rId3"/>
                <a:stretch>
                  <a:fillRect l="-348" r="-523"/>
                </a:stretch>
              </a:blipFill>
            </p:spPr>
            <p:txBody>
              <a:bodyPr/>
              <a:lstStyle/>
              <a:p>
                <a:r>
                  <a:rPr lang="zh-CN" altLang="en-US">
                    <a:noFill/>
                  </a:rPr>
                  <a:t> </a:t>
                </a:r>
              </a:p>
            </p:txBody>
          </p:sp>
        </mc:Fallback>
      </mc:AlternateContent>
      <p:grpSp>
        <p:nvGrpSpPr>
          <p:cNvPr id="46" name="组合 45"/>
          <p:cNvGrpSpPr/>
          <p:nvPr/>
        </p:nvGrpSpPr>
        <p:grpSpPr>
          <a:xfrm rot="165258">
            <a:off x="-4195204" y="5308823"/>
            <a:ext cx="19193311" cy="3408184"/>
            <a:chOff x="-2952595" y="894253"/>
            <a:chExt cx="19193311" cy="3408184"/>
          </a:xfrm>
        </p:grpSpPr>
        <p:grpSp>
          <p:nvGrpSpPr>
            <p:cNvPr id="47" name="组合 46"/>
            <p:cNvGrpSpPr/>
            <p:nvPr/>
          </p:nvGrpSpPr>
          <p:grpSpPr>
            <a:xfrm>
              <a:off x="-2952595" y="1576468"/>
              <a:ext cx="11470913" cy="2725969"/>
              <a:chOff x="-2952595" y="1244714"/>
              <a:chExt cx="11470913" cy="3499439"/>
            </a:xfrm>
          </p:grpSpPr>
          <p:sp>
            <p:nvSpPr>
              <p:cNvPr id="64" name="任意多边形: 形状 240"/>
              <p:cNvSpPr/>
              <p:nvPr/>
            </p:nvSpPr>
            <p:spPr>
              <a:xfrm flipV="1">
                <a:off x="-142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5" name="任意多边形: 形状 97"/>
              <p:cNvSpPr/>
              <p:nvPr/>
            </p:nvSpPr>
            <p:spPr>
              <a:xfrm flipV="1">
                <a:off x="-295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6" name="任意多边形: 形状 229"/>
              <p:cNvSpPr/>
              <p:nvPr/>
            </p:nvSpPr>
            <p:spPr>
              <a:xfrm flipV="1">
                <a:off x="-282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7" name="任意多边形: 形状 230"/>
              <p:cNvSpPr/>
              <p:nvPr/>
            </p:nvSpPr>
            <p:spPr>
              <a:xfrm flipV="1">
                <a:off x="-269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8" name="任意多边形: 形状 231"/>
              <p:cNvSpPr/>
              <p:nvPr/>
            </p:nvSpPr>
            <p:spPr>
              <a:xfrm flipV="1">
                <a:off x="-2571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9" name="任意多边形: 形状 232"/>
              <p:cNvSpPr/>
              <p:nvPr/>
            </p:nvSpPr>
            <p:spPr>
              <a:xfrm flipV="1">
                <a:off x="-2444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0" name="任意多边形: 形状 233"/>
              <p:cNvSpPr/>
              <p:nvPr/>
            </p:nvSpPr>
            <p:spPr>
              <a:xfrm flipV="1">
                <a:off x="-2317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1" name="任意多边形: 形状 234"/>
              <p:cNvSpPr/>
              <p:nvPr/>
            </p:nvSpPr>
            <p:spPr>
              <a:xfrm flipV="1">
                <a:off x="-2190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2" name="任意多边形: 形状 235"/>
              <p:cNvSpPr/>
              <p:nvPr/>
            </p:nvSpPr>
            <p:spPr>
              <a:xfrm flipV="1">
                <a:off x="-2063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3" name="任意多边形: 形状 236"/>
              <p:cNvSpPr/>
              <p:nvPr/>
            </p:nvSpPr>
            <p:spPr>
              <a:xfrm flipV="1">
                <a:off x="-1936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4" name="任意多边形: 形状 237"/>
              <p:cNvSpPr/>
              <p:nvPr/>
            </p:nvSpPr>
            <p:spPr>
              <a:xfrm flipV="1">
                <a:off x="-1809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5" name="任意多边形: 形状 238"/>
              <p:cNvSpPr/>
              <p:nvPr/>
            </p:nvSpPr>
            <p:spPr>
              <a:xfrm flipV="1">
                <a:off x="-168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6" name="任意多边形: 形状 239"/>
              <p:cNvSpPr/>
              <p:nvPr/>
            </p:nvSpPr>
            <p:spPr>
              <a:xfrm flipV="1">
                <a:off x="-155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7" name="任意多边形: 形状 241"/>
              <p:cNvSpPr/>
              <p:nvPr/>
            </p:nvSpPr>
            <p:spPr>
              <a:xfrm flipV="1">
                <a:off x="-13269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8" name="任意多边形: 形状 249"/>
              <p:cNvSpPr/>
              <p:nvPr/>
            </p:nvSpPr>
            <p:spPr>
              <a:xfrm flipV="1">
                <a:off x="-1212695" y="12955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79" name="任意多边形: 形状 250"/>
              <p:cNvSpPr/>
              <p:nvPr/>
            </p:nvSpPr>
            <p:spPr>
              <a:xfrm flipV="1">
                <a:off x="-1098395" y="12828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80" name="任意多边形: 形状 251"/>
              <p:cNvSpPr/>
              <p:nvPr/>
            </p:nvSpPr>
            <p:spPr>
              <a:xfrm flipV="1">
                <a:off x="-984095" y="12701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81" name="任意多边形: 形状 252"/>
              <p:cNvSpPr/>
              <p:nvPr/>
            </p:nvSpPr>
            <p:spPr>
              <a:xfrm flipV="1">
                <a:off x="-869795" y="12574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82" name="任意多边形: 形状 253"/>
              <p:cNvSpPr/>
              <p:nvPr/>
            </p:nvSpPr>
            <p:spPr>
              <a:xfrm flipV="1">
                <a:off x="-755495" y="12447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nvGrpSpPr>
            <p:cNvPr id="48" name="组合 47"/>
            <p:cNvGrpSpPr/>
            <p:nvPr/>
          </p:nvGrpSpPr>
          <p:grpSpPr>
            <a:xfrm flipV="1">
              <a:off x="5259247" y="894253"/>
              <a:ext cx="10981469" cy="1421185"/>
              <a:chOff x="2942756" y="2127318"/>
              <a:chExt cx="11559270" cy="1495962"/>
            </a:xfrm>
          </p:grpSpPr>
          <p:sp>
            <p:nvSpPr>
              <p:cNvPr id="49" name="任意多边形: 形状 275"/>
              <p:cNvSpPr/>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0" name="任意多边形: 形状 276"/>
              <p:cNvSpPr/>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1" name="任意多边形: 形状 277"/>
              <p:cNvSpPr/>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2" name="任意多边形: 形状 278"/>
              <p:cNvSpPr/>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3" name="任意多边形: 形状 279"/>
              <p:cNvSpPr/>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4" name="任意多边形: 形状 280"/>
              <p:cNvSpPr/>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5" name="任意多边形: 形状 281"/>
              <p:cNvSpPr/>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6" name="任意多边形: 形状 282"/>
              <p:cNvSpPr/>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7" name="任意多边形: 形状 283"/>
              <p:cNvSpPr/>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8" name="任意多边形: 形状 284"/>
              <p:cNvSpPr/>
              <p:nvPr/>
            </p:nvSpPr>
            <p:spPr>
              <a:xfrm flipH="1" flipV="1">
                <a:off x="4452888" y="2174725"/>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59" name="任意多边形: 形状 285"/>
              <p:cNvSpPr/>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0" name="任意多边形: 形状 286"/>
              <p:cNvSpPr/>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1" name="任意多边形: 形状 287"/>
              <p:cNvSpPr/>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2" name="任意多边形: 形状 288"/>
              <p:cNvSpPr/>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63" name="任意多边形: 形状 289"/>
              <p:cNvSpPr/>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sp>
        <p:nvSpPr>
          <p:cNvPr id="7" name="文本框 6"/>
          <p:cNvSpPr txBox="1"/>
          <p:nvPr/>
        </p:nvSpPr>
        <p:spPr>
          <a:xfrm>
            <a:off x="1142909" y="339032"/>
            <a:ext cx="1821332" cy="556884"/>
          </a:xfrm>
          <a:prstGeom prst="rect">
            <a:avLst/>
          </a:prstGeom>
          <a:noFill/>
        </p:spPr>
        <p:txBody>
          <a:bodyPr wrap="none" rtlCol="0">
            <a:spAutoFit/>
          </a:bodyPr>
          <a:lstStyle/>
          <a:p>
            <a:pPr marL="0" marR="0" lvl="0" indent="0" algn="l" defTabSz="457200" rtl="0" eaLnBrk="1" fontAlgn="auto" latinLnBrk="0" hangingPunct="1">
              <a:lnSpc>
                <a:spcPct val="125000"/>
              </a:lnSpc>
              <a:spcBef>
                <a:spcPts val="200"/>
              </a:spcBef>
              <a:spcAft>
                <a:spcPts val="800"/>
              </a:spcAft>
              <a:buClr>
                <a:srgbClr val="44546A"/>
              </a:buClr>
              <a:buSzPct val="120000"/>
              <a:buFontTx/>
              <a:buNone/>
              <a:defRPr/>
            </a:pPr>
            <a:r>
              <a:rPr kumimoji="1" lang="zh-CN" altLang="en-US" sz="2800" b="1" spc="300" dirty="0">
                <a:solidFill>
                  <a:schemeClr val="bg1"/>
                </a:solidFill>
                <a:effectLst>
                  <a:reflection blurRad="179139" stA="55000" endA="300" endPos="45500" dir="5400000" sy="-100000" algn="bl" rotWithShape="0"/>
                </a:effectLst>
                <a:latin typeface="宋体" panose="02010600030101010101" pitchFamily="2" charset="-122"/>
                <a:ea typeface="宋体" panose="02010600030101010101" pitchFamily="2" charset="-122"/>
                <a:sym typeface="Wingdings 2" panose="05020102010507070707" pitchFamily="18" charset="2"/>
              </a:rPr>
              <a:t>四  结语</a:t>
            </a:r>
            <a:endParaRPr kumimoji="1" lang="en-US" altLang="zh-CN" sz="2800" b="1" i="0" u="none" strike="noStrike" kern="1200" cap="none" spc="300" normalizeH="0" baseline="0" noProof="0" dirty="0">
              <a:ln>
                <a:noFill/>
              </a:ln>
              <a:solidFill>
                <a:schemeClr val="bg1"/>
              </a:solidFill>
              <a:effectLst>
                <a:reflection blurRad="179139" stA="55000" endA="300" endPos="45500" dir="5400000" sy="-100000" algn="bl" rotWithShape="0"/>
              </a:effectLst>
              <a:uLnTx/>
              <a:uFillTx/>
              <a:latin typeface="宋体" panose="02010600030101010101" pitchFamily="2" charset="-122"/>
              <a:ea typeface="宋体" panose="02010600030101010101" pitchFamily="2" charset="-122"/>
              <a:sym typeface="Wingdings 2" panose="05020102010507070707" pitchFamily="18" charset="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http://photo-static-api.fotomore.com/creative/vcg/400/new/VCG211303537546.jpg" descr="&amp;pky07114527360_sjzg_VCG211303537546&amp;2&amp;src_rpledit_likech&amp;"/>
          <p:cNvPicPr>
            <a:picLocks noChangeAspect="1"/>
          </p:cNvPicPr>
          <p:nvPr/>
        </p:nvPicPr>
        <p:blipFill>
          <a:blip r:embed="rId3"/>
          <a:srcRect b="49221"/>
          <a:stretch>
            <a:fillRect/>
          </a:stretch>
        </p:blipFill>
        <p:spPr>
          <a:xfrm>
            <a:off x="10795" y="1299948"/>
            <a:ext cx="12181205" cy="5571490"/>
          </a:xfrm>
          <a:prstGeom prst="rect">
            <a:avLst/>
          </a:prstGeom>
        </p:spPr>
      </p:pic>
      <p:sp>
        <p:nvSpPr>
          <p:cNvPr id="7" name="标题 1"/>
          <p:cNvSpPr txBox="1"/>
          <p:nvPr/>
        </p:nvSpPr>
        <p:spPr>
          <a:xfrm>
            <a:off x="1021117" y="1462402"/>
            <a:ext cx="10515600" cy="1325563"/>
          </a:xfrm>
          <a:prstGeom prst="rect">
            <a:avLst/>
          </a:prstGeom>
          <a:effectLst/>
        </p:spPr>
        <p:txBody>
          <a:bodyPr vert="horz" lIns="90000" tIns="46800" rIns="90000" bIns="46800" rtlCol="0" anchor="b" anchorCtr="0">
            <a:normAutofit/>
          </a:bodyPr>
          <a:lstStyle>
            <a:lvl1pPr algn="ctr" defTabSz="914400" rtl="0" eaLnBrk="1" fontAlgn="auto" latinLnBrk="0" hangingPunct="1">
              <a:lnSpc>
                <a:spcPct val="100000"/>
              </a:lnSpc>
              <a:spcBef>
                <a:spcPct val="0"/>
              </a:spcBef>
              <a:buNone/>
              <a:defRPr sz="6000" b="1" u="none" strike="noStrike" kern="1200" cap="none" spc="300" normalizeH="0" baseline="0">
                <a:solidFill>
                  <a:schemeClr val="tx1">
                    <a:lumMod val="85000"/>
                    <a:lumOff val="15000"/>
                  </a:schemeClr>
                </a:solidFill>
                <a:uFillTx/>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1" lang="zh-CN" altLang="en-US" sz="6000" b="1" i="0" u="none" strike="noStrike" kern="1200" cap="none" spc="300" normalizeH="0" baseline="0" noProof="0" dirty="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微软雅黑" panose="020B0503020204020204" charset="-122"/>
              </a:rPr>
              <a:t>谢  谢！</a:t>
            </a:r>
            <a:endParaRPr kumimoji="1" lang="en-US" altLang="zh-CN" sz="6000" b="1" i="0" u="none" strike="noStrike" kern="1200" cap="none" spc="300" normalizeH="0" baseline="0" noProof="0" dirty="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微软雅黑" panose="020B0503020204020204" charset="-122"/>
            </a:endParaRPr>
          </a:p>
        </p:txBody>
      </p:sp>
      <p:pic>
        <p:nvPicPr>
          <p:cNvPr id="9" name="图片 2" descr="4倍放大"/>
          <p:cNvPicPr>
            <a:picLocks noChangeAspect="1"/>
          </p:cNvPicPr>
          <p:nvPr/>
        </p:nvPicPr>
        <p:blipFill>
          <a:blip r:embed="rId4"/>
          <a:srcRect r="74487" b="-13203"/>
          <a:stretch>
            <a:fillRect/>
          </a:stretch>
        </p:blipFill>
        <p:spPr>
          <a:xfrm>
            <a:off x="619861" y="527050"/>
            <a:ext cx="1241425" cy="544830"/>
          </a:xfrm>
          <a:prstGeom prst="rect">
            <a:avLst/>
          </a:prstGeom>
        </p:spPr>
      </p:pic>
      <p:sp>
        <p:nvSpPr>
          <p:cNvPr id="10" name="文本框 9"/>
          <p:cNvSpPr txBox="1"/>
          <p:nvPr/>
        </p:nvSpPr>
        <p:spPr>
          <a:xfrm>
            <a:off x="1898116" y="485775"/>
            <a:ext cx="5443220" cy="800735"/>
          </a:xfrm>
          <a:prstGeom prst="rect">
            <a:avLst/>
          </a:prstGeom>
          <a:noFill/>
        </p:spPr>
        <p:txBody>
          <a:bodyPr wrap="square" rtlCol="0">
            <a:noAutofit/>
            <a:scene3d>
              <a:camera prst="orthographicFront"/>
              <a:lightRig rig="threePt" dir="t"/>
            </a:scene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rgbClr val="000000"/>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rgbClr val="000000"/>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000000"/>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rgbClr val="000000"/>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srgbClr val="000000"/>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1" name="文本框 10"/>
          <p:cNvSpPr txBox="1"/>
          <p:nvPr/>
        </p:nvSpPr>
        <p:spPr>
          <a:xfrm>
            <a:off x="4058207" y="2976804"/>
            <a:ext cx="3929281" cy="1200329"/>
          </a:xfrm>
          <a:prstGeom prst="rect">
            <a:avLst/>
          </a:prstGeom>
          <a:noFill/>
        </p:spPr>
        <p:txBody>
          <a:bodyPr wrap="none" rtlCol="0">
            <a:spAutoFit/>
          </a:bodyPr>
          <a:lstStyle/>
          <a:p>
            <a:pPr defTabSz="914400">
              <a:defRPr/>
            </a:pPr>
            <a:r>
              <a:rPr kumimoji="1" lang="en-US" altLang="zh-CN" sz="7200" dirty="0">
                <a:solidFill>
                  <a:srgbClr val="209599"/>
                </a:solidFill>
                <a:latin typeface="Times New Roman" panose="02020603050405020304"/>
                <a:ea typeface="宋体" panose="02010600030101010101" pitchFamily="2" charset="-122"/>
                <a:cs typeface="+mn-ea"/>
                <a:sym typeface="+mn-lt"/>
              </a:rPr>
              <a:t>THANKS</a:t>
            </a:r>
            <a:endParaRPr kumimoji="1" lang="zh-CN" altLang="en-US" sz="7200" dirty="0">
              <a:solidFill>
                <a:srgbClr val="209599"/>
              </a:solidFill>
              <a:latin typeface="Times New Roman" panose="02020603050405020304"/>
              <a:ea typeface="宋体" panose="02010600030101010101" pitchFamily="2" charset="-122"/>
              <a:cs typeface="+mn-ea"/>
              <a:sym typeface="+mn-lt"/>
            </a:endParaRPr>
          </a:p>
        </p:txBody>
      </p:sp>
    </p:spTree>
    <p:custDataLst>
      <p:tags r:id="rId1"/>
    </p:custData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3931" y="41412"/>
            <a:ext cx="2882906" cy="783590"/>
          </a:xfrm>
          <a:prstGeom prst="rect">
            <a:avLst/>
          </a:prstGeom>
          <a:noFill/>
        </p:spPr>
        <p:txBody>
          <a:bodyPr wrap="square" rtlCol="0">
            <a:spAutoFit/>
          </a:bodyPr>
          <a:lstStyle/>
          <a:p>
            <a:pPr marL="0" marR="0" lvl="0" indent="0" algn="l" defTabSz="457200" rtl="0" eaLnBrk="1" fontAlgn="auto" latinLnBrk="0" hangingPunct="1">
              <a:lnSpc>
                <a:spcPct val="125000"/>
              </a:lnSpc>
              <a:spcBef>
                <a:spcPts val="200"/>
              </a:spcBef>
              <a:spcAft>
                <a:spcPts val="800"/>
              </a:spcAft>
              <a:buClr>
                <a:srgbClr val="44546A"/>
              </a:buClr>
              <a:buSzPct val="120000"/>
              <a:buFontTx/>
              <a:buNone/>
              <a:defRPr/>
            </a:pPr>
            <a:r>
              <a:rPr kumimoji="1" lang="zh-CN" altLang="en-US" sz="3600" b="1" spc="300" dirty="0">
                <a:solidFill>
                  <a:srgbClr val="209598"/>
                </a:solidFill>
                <a:effectLst>
                  <a:reflection blurRad="179139" stA="55000" endA="300" endPos="45500" dir="5400000" sy="-100000" algn="bl" rotWithShape="0"/>
                </a:effectLst>
                <a:latin typeface="微软雅黑" panose="020B0503020204020204" charset="-122"/>
                <a:ea typeface="微软雅黑" panose="020B0503020204020204" charset="-122"/>
                <a:sym typeface="Wingdings 2" panose="05020102010507070707" pitchFamily="18" charset="2"/>
              </a:rPr>
              <a:t>导</a:t>
            </a:r>
            <a:r>
              <a:rPr kumimoji="1" lang="en-US" altLang="zh-CN" sz="3600" b="1" spc="300" dirty="0">
                <a:solidFill>
                  <a:srgbClr val="209598"/>
                </a:solidFill>
                <a:effectLst>
                  <a:reflection blurRad="179139" stA="55000" endA="300" endPos="45500" dir="5400000" sy="-100000" algn="bl" rotWithShape="0"/>
                </a:effectLst>
                <a:latin typeface="微软雅黑" panose="020B0503020204020204" charset="-122"/>
                <a:ea typeface="微软雅黑" panose="020B0503020204020204" charset="-122"/>
                <a:sym typeface="Wingdings 2" panose="05020102010507070707" pitchFamily="18" charset="2"/>
              </a:rPr>
              <a:t> </a:t>
            </a:r>
            <a:r>
              <a:rPr kumimoji="1" lang="zh-CN" altLang="en-US" sz="3600" b="1" spc="300" dirty="0">
                <a:solidFill>
                  <a:srgbClr val="209598"/>
                </a:solidFill>
                <a:effectLst>
                  <a:reflection blurRad="179139" stA="55000" endA="300" endPos="45500" dir="5400000" sy="-100000" algn="bl" rotWithShape="0"/>
                </a:effectLst>
                <a:latin typeface="微软雅黑" panose="020B0503020204020204" charset="-122"/>
                <a:ea typeface="微软雅黑" panose="020B0503020204020204" charset="-122"/>
                <a:sym typeface="Wingdings 2" panose="05020102010507070707" pitchFamily="18" charset="2"/>
              </a:rPr>
              <a:t>言</a:t>
            </a:r>
            <a:endParaRPr kumimoji="1" lang="en-US" altLang="zh-CN" sz="3600" b="1" i="0" u="none" strike="noStrike" kern="1200" cap="none" spc="300" normalizeH="0" baseline="0" noProof="0" dirty="0">
              <a:ln>
                <a:noFill/>
              </a:ln>
              <a:solidFill>
                <a:srgbClr val="209598"/>
              </a:solidFill>
              <a:effectLst>
                <a:reflection blurRad="179139" stA="55000" endA="300" endPos="45500" dir="5400000" sy="-100000" algn="bl" rotWithShape="0"/>
              </a:effectLst>
              <a:uLnTx/>
              <a:uFillTx/>
              <a:latin typeface="微软雅黑" panose="020B0503020204020204" charset="-122"/>
              <a:ea typeface="微软雅黑" panose="020B0503020204020204" charset="-122"/>
              <a:cs typeface="+mn-cs"/>
              <a:sym typeface="Wingdings 2" panose="05020102010507070707" pitchFamily="18" charset="2"/>
            </a:endParaRPr>
          </a:p>
        </p:txBody>
      </p:sp>
      <p:pic>
        <p:nvPicPr>
          <p:cNvPr id="3" name="图片 2" descr="4倍放大"/>
          <p:cNvPicPr>
            <a:picLocks noChangeAspect="1"/>
          </p:cNvPicPr>
          <p:nvPr/>
        </p:nvPicPr>
        <p:blipFill>
          <a:blip r:embed="rId2"/>
          <a:srcRect r="74487" b="-13203"/>
          <a:stretch>
            <a:fillRect/>
          </a:stretch>
        </p:blipFill>
        <p:spPr>
          <a:xfrm>
            <a:off x="7356729" y="167462"/>
            <a:ext cx="1241425" cy="544830"/>
          </a:xfrm>
          <a:prstGeom prst="rect">
            <a:avLst/>
          </a:prstGeom>
        </p:spPr>
      </p:pic>
      <p:sp>
        <p:nvSpPr>
          <p:cNvPr id="4" name="文本框 9"/>
          <p:cNvSpPr txBox="1"/>
          <p:nvPr/>
        </p:nvSpPr>
        <p:spPr>
          <a:xfrm>
            <a:off x="8529199" y="122012"/>
            <a:ext cx="5443220"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grpSp>
        <p:nvGrpSpPr>
          <p:cNvPr id="7" name="组合 6"/>
          <p:cNvGrpSpPr/>
          <p:nvPr/>
        </p:nvGrpSpPr>
        <p:grpSpPr>
          <a:xfrm rot="326595">
            <a:off x="-5663089" y="5849579"/>
            <a:ext cx="19193311" cy="3408184"/>
            <a:chOff x="-2952595" y="894253"/>
            <a:chExt cx="19193311" cy="3408184"/>
          </a:xfrm>
        </p:grpSpPr>
        <p:grpSp>
          <p:nvGrpSpPr>
            <p:cNvPr id="8" name="组合 7"/>
            <p:cNvGrpSpPr/>
            <p:nvPr/>
          </p:nvGrpSpPr>
          <p:grpSpPr>
            <a:xfrm>
              <a:off x="-2952595" y="1576468"/>
              <a:ext cx="11470913" cy="2725969"/>
              <a:chOff x="-2952595" y="1244714"/>
              <a:chExt cx="11470913" cy="3499439"/>
            </a:xfrm>
          </p:grpSpPr>
          <p:sp>
            <p:nvSpPr>
              <p:cNvPr id="25" name="任意多边形: 形状 240"/>
              <p:cNvSpPr/>
              <p:nvPr/>
            </p:nvSpPr>
            <p:spPr>
              <a:xfrm flipV="1">
                <a:off x="-142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6" name="任意多边形: 形状 97"/>
              <p:cNvSpPr/>
              <p:nvPr/>
            </p:nvSpPr>
            <p:spPr>
              <a:xfrm flipV="1">
                <a:off x="-295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7" name="任意多边形: 形状 229"/>
              <p:cNvSpPr/>
              <p:nvPr/>
            </p:nvSpPr>
            <p:spPr>
              <a:xfrm flipV="1">
                <a:off x="-282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8" name="任意多边形: 形状 230"/>
              <p:cNvSpPr/>
              <p:nvPr/>
            </p:nvSpPr>
            <p:spPr>
              <a:xfrm flipV="1">
                <a:off x="-269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9" name="任意多边形: 形状 231"/>
              <p:cNvSpPr/>
              <p:nvPr/>
            </p:nvSpPr>
            <p:spPr>
              <a:xfrm flipV="1">
                <a:off x="-2571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0" name="任意多边形: 形状 232"/>
              <p:cNvSpPr/>
              <p:nvPr/>
            </p:nvSpPr>
            <p:spPr>
              <a:xfrm flipV="1">
                <a:off x="-2444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1" name="任意多边形: 形状 233"/>
              <p:cNvSpPr/>
              <p:nvPr/>
            </p:nvSpPr>
            <p:spPr>
              <a:xfrm flipV="1">
                <a:off x="-2317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2" name="任意多边形: 形状 234"/>
              <p:cNvSpPr/>
              <p:nvPr/>
            </p:nvSpPr>
            <p:spPr>
              <a:xfrm flipV="1">
                <a:off x="-2190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3" name="任意多边形: 形状 235"/>
              <p:cNvSpPr/>
              <p:nvPr/>
            </p:nvSpPr>
            <p:spPr>
              <a:xfrm flipV="1">
                <a:off x="-2063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4" name="任意多边形: 形状 236"/>
              <p:cNvSpPr/>
              <p:nvPr/>
            </p:nvSpPr>
            <p:spPr>
              <a:xfrm flipV="1">
                <a:off x="-1936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5" name="任意多边形: 形状 237"/>
              <p:cNvSpPr/>
              <p:nvPr/>
            </p:nvSpPr>
            <p:spPr>
              <a:xfrm flipV="1">
                <a:off x="-1809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6" name="任意多边形: 形状 238"/>
              <p:cNvSpPr/>
              <p:nvPr/>
            </p:nvSpPr>
            <p:spPr>
              <a:xfrm flipV="1">
                <a:off x="-168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7" name="任意多边形: 形状 239"/>
              <p:cNvSpPr/>
              <p:nvPr/>
            </p:nvSpPr>
            <p:spPr>
              <a:xfrm flipV="1">
                <a:off x="-155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8" name="任意多边形: 形状 241"/>
              <p:cNvSpPr/>
              <p:nvPr/>
            </p:nvSpPr>
            <p:spPr>
              <a:xfrm flipV="1">
                <a:off x="-13269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9" name="任意多边形: 形状 249"/>
              <p:cNvSpPr/>
              <p:nvPr/>
            </p:nvSpPr>
            <p:spPr>
              <a:xfrm flipV="1">
                <a:off x="-1212695" y="12955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0" name="任意多边形: 形状 250"/>
              <p:cNvSpPr/>
              <p:nvPr/>
            </p:nvSpPr>
            <p:spPr>
              <a:xfrm flipV="1">
                <a:off x="-1098395" y="12828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1" name="任意多边形: 形状 251"/>
              <p:cNvSpPr/>
              <p:nvPr/>
            </p:nvSpPr>
            <p:spPr>
              <a:xfrm flipV="1">
                <a:off x="-984095" y="12701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2" name="任意多边形: 形状 252"/>
              <p:cNvSpPr/>
              <p:nvPr/>
            </p:nvSpPr>
            <p:spPr>
              <a:xfrm flipV="1">
                <a:off x="-869795" y="12574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3" name="任意多边形: 形状 253"/>
              <p:cNvSpPr/>
              <p:nvPr/>
            </p:nvSpPr>
            <p:spPr>
              <a:xfrm flipV="1">
                <a:off x="-755495" y="12447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nvGrpSpPr>
            <p:cNvPr id="9" name="组合 8"/>
            <p:cNvGrpSpPr/>
            <p:nvPr/>
          </p:nvGrpSpPr>
          <p:grpSpPr>
            <a:xfrm flipV="1">
              <a:off x="5259247" y="894253"/>
              <a:ext cx="10981469" cy="1421185"/>
              <a:chOff x="2942756" y="2127318"/>
              <a:chExt cx="11559270" cy="1495962"/>
            </a:xfrm>
          </p:grpSpPr>
          <p:sp>
            <p:nvSpPr>
              <p:cNvPr id="10" name="任意多边形: 形状 275"/>
              <p:cNvSpPr/>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1" name="任意多边形: 形状 276"/>
              <p:cNvSpPr/>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2" name="任意多边形: 形状 277"/>
              <p:cNvSpPr/>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3" name="任意多边形: 形状 278"/>
              <p:cNvSpPr/>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4" name="任意多边形: 形状 279"/>
              <p:cNvSpPr/>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5" name="任意多边形: 形状 280"/>
              <p:cNvSpPr/>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6" name="任意多边形: 形状 281"/>
              <p:cNvSpPr/>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7" name="任意多边形: 形状 282"/>
              <p:cNvSpPr/>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8" name="任意多边形: 形状 283"/>
              <p:cNvSpPr/>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9" name="任意多边形: 形状 284"/>
              <p:cNvSpPr/>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0" name="任意多边形: 形状 285"/>
              <p:cNvSpPr/>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1" name="任意多边形: 形状 286"/>
              <p:cNvSpPr/>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2" name="任意多边形: 形状 287"/>
              <p:cNvSpPr/>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3" name="任意多边形: 形状 288"/>
              <p:cNvSpPr/>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4" name="任意多边形: 形状 289"/>
              <p:cNvSpPr/>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sp>
        <p:nvSpPr>
          <p:cNvPr id="44" name="矩形 43"/>
          <p:cNvSpPr/>
          <p:nvPr/>
        </p:nvSpPr>
        <p:spPr>
          <a:xfrm>
            <a:off x="543560" y="1226820"/>
            <a:ext cx="11099800" cy="4935220"/>
          </a:xfrm>
          <a:prstGeom prst="rect">
            <a:avLst/>
          </a:prstGeom>
          <a:ln w="19050">
            <a:noFill/>
          </a:ln>
          <a:effectLst/>
        </p:spPr>
        <p:txBody>
          <a:bodyPr wrap="square">
            <a:spAutoFit/>
          </a:bodyPr>
          <a:lstStyle/>
          <a:p>
            <a:pPr indent="-457200" algn="just" fontAlgn="auto">
              <a:lnSpc>
                <a:spcPct val="150000"/>
              </a:lnSpc>
              <a:buFont typeface="Arial" panose="020B0604020202020204" pitchFamily="34" charset="0"/>
              <a:buChar char="•"/>
            </a:pPr>
            <a:r>
              <a:rPr lang="en-US" altLang="zh-CN" sz="2200" dirty="0">
                <a:solidFill>
                  <a:srgbClr val="000000"/>
                </a:solidFill>
                <a:latin typeface="宋体" panose="02010600030101010101" pitchFamily="2" charset="-122"/>
                <a:ea typeface="宋体" panose="02010600030101010101" pitchFamily="2" charset="-122"/>
              </a:rPr>
              <a:t>20</a:t>
            </a:r>
            <a:r>
              <a:rPr lang="zh-CN" altLang="zh-CN" sz="2200" dirty="0">
                <a:solidFill>
                  <a:srgbClr val="000000"/>
                </a:solidFill>
                <a:latin typeface="宋体" panose="02010600030101010101" pitchFamily="2" charset="-122"/>
                <a:ea typeface="宋体" panose="02010600030101010101" pitchFamily="2" charset="-122"/>
              </a:rPr>
              <a:t>世纪</a:t>
            </a:r>
            <a:r>
              <a:rPr lang="en-US" altLang="zh-CN" sz="2200" dirty="0">
                <a:solidFill>
                  <a:srgbClr val="000000"/>
                </a:solidFill>
                <a:latin typeface="宋体" panose="02010600030101010101" pitchFamily="2" charset="-122"/>
                <a:ea typeface="宋体" panose="02010600030101010101" pitchFamily="2" charset="-122"/>
              </a:rPr>
              <a:t>60</a:t>
            </a:r>
            <a:r>
              <a:rPr lang="zh-CN" altLang="zh-CN" sz="2200" dirty="0">
                <a:solidFill>
                  <a:srgbClr val="000000"/>
                </a:solidFill>
                <a:latin typeface="宋体" panose="02010600030101010101" pitchFamily="2" charset="-122"/>
                <a:ea typeface="宋体" panose="02010600030101010101" pitchFamily="2" charset="-122"/>
              </a:rPr>
              <a:t>年代末开始致力</a:t>
            </a:r>
            <a:r>
              <a:rPr lang="zh-CN" altLang="en-US" sz="2200" dirty="0">
                <a:solidFill>
                  <a:srgbClr val="000000"/>
                </a:solidFill>
                <a:latin typeface="宋体" panose="02010600030101010101" pitchFamily="2" charset="-122"/>
                <a:ea typeface="宋体" panose="02010600030101010101" pitchFamily="2" charset="-122"/>
              </a:rPr>
              <a:t>描述分析</a:t>
            </a:r>
            <a:r>
              <a:rPr lang="zh-CN" altLang="zh-CN" sz="2200" dirty="0">
                <a:solidFill>
                  <a:srgbClr val="000000"/>
                </a:solidFill>
                <a:latin typeface="宋体" panose="02010600030101010101" pitchFamily="2" charset="-122"/>
                <a:ea typeface="宋体" panose="02010600030101010101" pitchFamily="2" charset="-122"/>
              </a:rPr>
              <a:t>刻画环境变化的人类驱动因素，最初强调单一因素</a:t>
            </a:r>
            <a:r>
              <a:rPr lang="zh-CN" altLang="en-US" sz="2200" dirty="0">
                <a:solidFill>
                  <a:srgbClr val="000000"/>
                </a:solidFill>
                <a:latin typeface="宋体" panose="02010600030101010101" pitchFamily="2" charset="-122"/>
                <a:ea typeface="宋体" panose="02010600030101010101" pitchFamily="2" charset="-122"/>
              </a:rPr>
              <a:t>，如</a:t>
            </a:r>
            <a:r>
              <a:rPr lang="zh-CN" altLang="zh-CN" sz="2200" dirty="0">
                <a:solidFill>
                  <a:srgbClr val="000000"/>
                </a:solidFill>
                <a:latin typeface="宋体" panose="02010600030101010101" pitchFamily="2" charset="-122"/>
                <a:ea typeface="宋体" panose="02010600030101010101" pitchFamily="2" charset="-122"/>
              </a:rPr>
              <a:t> “人口决定论”</a:t>
            </a:r>
            <a:r>
              <a:rPr lang="zh-CN" altLang="en-US" sz="2200" dirty="0">
                <a:solidFill>
                  <a:srgbClr val="000000"/>
                </a:solidFill>
                <a:latin typeface="宋体" panose="02010600030101010101" pitchFamily="2" charset="-122"/>
                <a:ea typeface="宋体" panose="02010600030101010101" pitchFamily="2" charset="-122"/>
              </a:rPr>
              <a:t>、</a:t>
            </a:r>
            <a:r>
              <a:rPr lang="zh-CN" altLang="zh-CN" sz="2200" dirty="0">
                <a:solidFill>
                  <a:srgbClr val="000000"/>
                </a:solidFill>
                <a:latin typeface="宋体" panose="02010600030101010101" pitchFamily="2" charset="-122"/>
                <a:ea typeface="宋体" panose="02010600030101010101" pitchFamily="2" charset="-122"/>
              </a:rPr>
              <a:t>“技术决定论”</a:t>
            </a:r>
            <a:r>
              <a:rPr lang="zh-CN" altLang="en-US" sz="2200" dirty="0">
                <a:solidFill>
                  <a:srgbClr val="000000"/>
                </a:solidFill>
                <a:latin typeface="宋体" panose="02010600030101010101" pitchFamily="2" charset="-122"/>
                <a:ea typeface="宋体" panose="02010600030101010101" pitchFamily="2" charset="-122"/>
              </a:rPr>
              <a:t>；</a:t>
            </a:r>
            <a:r>
              <a:rPr lang="en-US" altLang="zh-CN" sz="2200" dirty="0">
                <a:solidFill>
                  <a:srgbClr val="000000"/>
                </a:solidFill>
                <a:latin typeface="宋体" panose="02010600030101010101" pitchFamily="2" charset="-122"/>
                <a:ea typeface="宋体" panose="02010600030101010101" pitchFamily="2" charset="-122"/>
              </a:rPr>
              <a:t>70</a:t>
            </a:r>
            <a:r>
              <a:rPr lang="zh-CN" altLang="zh-CN" sz="2200" dirty="0">
                <a:solidFill>
                  <a:srgbClr val="000000"/>
                </a:solidFill>
                <a:latin typeface="宋体" panose="02010600030101010101" pitchFamily="2" charset="-122"/>
                <a:ea typeface="宋体" panose="02010600030101010101" pitchFamily="2" charset="-122"/>
              </a:rPr>
              <a:t>年初转向开发综合</a:t>
            </a:r>
            <a:r>
              <a:rPr lang="zh-CN" altLang="en-US" sz="2200" dirty="0">
                <a:solidFill>
                  <a:srgbClr val="000000"/>
                </a:solidFill>
                <a:latin typeface="宋体" panose="02010600030101010101" pitchFamily="2" charset="-122"/>
                <a:ea typeface="宋体" panose="02010600030101010101" pitchFamily="2" charset="-122"/>
              </a:rPr>
              <a:t>分析</a:t>
            </a:r>
            <a:r>
              <a:rPr lang="zh-CN" altLang="zh-CN" sz="2200" dirty="0">
                <a:solidFill>
                  <a:srgbClr val="000000"/>
                </a:solidFill>
                <a:latin typeface="宋体" panose="02010600030101010101" pitchFamily="2" charset="-122"/>
                <a:ea typeface="宋体" panose="02010600030101010101" pitchFamily="2" charset="-122"/>
              </a:rPr>
              <a:t>框架，迄今其成就集中体现为</a:t>
            </a:r>
            <a:r>
              <a:rPr lang="en-US" altLang="zh-CN" sz="2200" dirty="0">
                <a:solidFill>
                  <a:srgbClr val="000000"/>
                </a:solidFill>
                <a:latin typeface="宋体" panose="02010600030101010101" pitchFamily="2" charset="-122"/>
                <a:ea typeface="宋体" panose="02010600030101010101" pitchFamily="2" charset="-122"/>
              </a:rPr>
              <a:t>IPAT</a:t>
            </a:r>
            <a:r>
              <a:rPr lang="zh-CN" altLang="zh-CN" sz="2200" dirty="0">
                <a:solidFill>
                  <a:srgbClr val="000000"/>
                </a:solidFill>
                <a:latin typeface="宋体" panose="02010600030101010101" pitchFamily="2" charset="-122"/>
                <a:ea typeface="宋体" panose="02010600030101010101" pitchFamily="2" charset="-122"/>
              </a:rPr>
              <a:t>恒等式及其变体的发展。</a:t>
            </a:r>
            <a:endParaRPr lang="en-US" altLang="zh-CN" sz="2200" dirty="0">
              <a:solidFill>
                <a:srgbClr val="000000"/>
              </a:solidFill>
              <a:latin typeface="宋体" panose="02010600030101010101" pitchFamily="2" charset="-122"/>
              <a:ea typeface="宋体" panose="02010600030101010101" pitchFamily="2" charset="-122"/>
            </a:endParaRPr>
          </a:p>
          <a:p>
            <a:pPr indent="-457200" algn="just" fontAlgn="auto">
              <a:lnSpc>
                <a:spcPct val="150000"/>
              </a:lnSpc>
              <a:buFont typeface="Arial" panose="020B0604020202020204" pitchFamily="34" charset="0"/>
              <a:buChar char="•"/>
            </a:pPr>
            <a:r>
              <a:rPr lang="zh-CN" altLang="en-US" sz="2200" dirty="0">
                <a:solidFill>
                  <a:srgbClr val="000000"/>
                </a:solidFill>
                <a:latin typeface="宋体" panose="02010600030101010101" pitchFamily="2" charset="-122"/>
                <a:ea typeface="宋体" panose="02010600030101010101" pitchFamily="2" charset="-122"/>
              </a:rPr>
              <a:t>自</a:t>
            </a:r>
            <a:r>
              <a:rPr lang="en-US" altLang="zh-CN" sz="2200" dirty="0">
                <a:solidFill>
                  <a:srgbClr val="000000"/>
                </a:solidFill>
                <a:latin typeface="宋体" panose="02010600030101010101" pitchFamily="2" charset="-122"/>
                <a:ea typeface="宋体" panose="02010600030101010101" pitchFamily="2" charset="-122"/>
              </a:rPr>
              <a:t>2002</a:t>
            </a:r>
            <a:r>
              <a:rPr lang="zh-CN" altLang="en-US" sz="2200" dirty="0">
                <a:solidFill>
                  <a:srgbClr val="000000"/>
                </a:solidFill>
                <a:latin typeface="宋体" panose="02010600030101010101" pitchFamily="2" charset="-122"/>
                <a:ea typeface="宋体" panose="02010600030101010101" pitchFamily="2" charset="-122"/>
              </a:rPr>
              <a:t>年荷兰水资源研究专家</a:t>
            </a:r>
            <a:r>
              <a:rPr lang="en-US" altLang="zh-CN" sz="2200" dirty="0" err="1">
                <a:solidFill>
                  <a:srgbClr val="000000"/>
                </a:solidFill>
                <a:latin typeface="宋体" panose="02010600030101010101" pitchFamily="2" charset="-122"/>
                <a:ea typeface="宋体" panose="02010600030101010101" pitchFamily="2" charset="-122"/>
              </a:rPr>
              <a:t>A.Y.Hoekstra</a:t>
            </a:r>
            <a:r>
              <a:rPr lang="zh-CN" altLang="en-US" sz="2200" dirty="0">
                <a:solidFill>
                  <a:srgbClr val="000000"/>
                </a:solidFill>
                <a:latin typeface="宋体" panose="02010600030101010101" pitchFamily="2" charset="-122"/>
                <a:ea typeface="宋体" panose="02010600030101010101" pitchFamily="2" charset="-122"/>
              </a:rPr>
              <a:t>提出了水足迹概念以来，</a:t>
            </a:r>
            <a:r>
              <a:rPr lang="en-US" altLang="zh-CN" sz="2200" dirty="0">
                <a:solidFill>
                  <a:srgbClr val="000000"/>
                </a:solidFill>
                <a:latin typeface="宋体" panose="02010600030101010101" pitchFamily="2" charset="-122"/>
                <a:ea typeface="宋体" panose="02010600030101010101" pitchFamily="2" charset="-122"/>
              </a:rPr>
              <a:t>IPAT</a:t>
            </a:r>
            <a:r>
              <a:rPr lang="zh-CN" altLang="zh-CN" sz="2200" dirty="0">
                <a:solidFill>
                  <a:srgbClr val="000000"/>
                </a:solidFill>
                <a:latin typeface="宋体" panose="02010600030101010101" pitchFamily="2" charset="-122"/>
                <a:ea typeface="宋体" panose="02010600030101010101" pitchFamily="2" charset="-122"/>
              </a:rPr>
              <a:t>恒等式及其</a:t>
            </a:r>
            <a:r>
              <a:rPr lang="zh-CN" altLang="en-US" sz="2200" dirty="0">
                <a:solidFill>
                  <a:srgbClr val="000000"/>
                </a:solidFill>
                <a:latin typeface="宋体" panose="02010600030101010101" pitchFamily="2" charset="-122"/>
                <a:ea typeface="宋体" panose="02010600030101010101" pitchFamily="2" charset="-122"/>
              </a:rPr>
              <a:t>随机形式等相关</a:t>
            </a:r>
            <a:r>
              <a:rPr lang="zh-CN" altLang="zh-CN" sz="2200" dirty="0">
                <a:solidFill>
                  <a:srgbClr val="000000"/>
                </a:solidFill>
                <a:latin typeface="宋体" panose="02010600030101010101" pitchFamily="2" charset="-122"/>
                <a:ea typeface="宋体" panose="02010600030101010101" pitchFamily="2" charset="-122"/>
              </a:rPr>
              <a:t>变体</a:t>
            </a:r>
            <a:r>
              <a:rPr lang="zh-CN" altLang="en-US" sz="2200" dirty="0">
                <a:solidFill>
                  <a:srgbClr val="000000"/>
                </a:solidFill>
                <a:latin typeface="宋体" panose="02010600030101010101" pitchFamily="2" charset="-122"/>
                <a:ea typeface="宋体" panose="02010600030101010101" pitchFamily="2" charset="-122"/>
              </a:rPr>
              <a:t>便在分析水足迹驱动力中得到较广泛应用</a:t>
            </a:r>
            <a:endParaRPr lang="en-US" altLang="zh-CN" sz="2200" dirty="0">
              <a:solidFill>
                <a:srgbClr val="000000"/>
              </a:solidFill>
              <a:latin typeface="宋体" panose="02010600030101010101" pitchFamily="2" charset="-122"/>
              <a:ea typeface="宋体" panose="02010600030101010101" pitchFamily="2" charset="-122"/>
            </a:endParaRPr>
          </a:p>
          <a:p>
            <a:pPr indent="-457200" algn="just">
              <a:lnSpc>
                <a:spcPct val="130000"/>
              </a:lnSpc>
              <a:buFont typeface="Arial" panose="020B0604020202020204" pitchFamily="34" charset="0"/>
              <a:buChar char="•"/>
            </a:pPr>
            <a:r>
              <a:rPr lang="zh-CN" altLang="en-US" sz="2200" dirty="0">
                <a:solidFill>
                  <a:srgbClr val="000000"/>
                </a:solidFill>
                <a:latin typeface="宋体" panose="02010600030101010101" pitchFamily="2" charset="-122"/>
                <a:ea typeface="宋体" panose="02010600030101010101" pitchFamily="2" charset="-122"/>
              </a:rPr>
              <a:t>下面：</a:t>
            </a:r>
            <a:endParaRPr lang="en-US" altLang="zh-CN" sz="2200" dirty="0">
              <a:solidFill>
                <a:srgbClr val="000000"/>
              </a:solidFill>
              <a:latin typeface="宋体" panose="02010600030101010101" pitchFamily="2" charset="-122"/>
              <a:ea typeface="宋体" panose="02010600030101010101" pitchFamily="2" charset="-122"/>
            </a:endParaRPr>
          </a:p>
          <a:p>
            <a:pPr marL="800100" lvl="1" indent="-342900" algn="l">
              <a:lnSpc>
                <a:spcPct val="150000"/>
              </a:lnSpc>
              <a:buClr>
                <a:srgbClr val="209598"/>
              </a:buClr>
              <a:buSzTx/>
              <a:buFont typeface="Wingdings" panose="05000000000000000000" pitchFamily="2" charset="2"/>
              <a:buChar char="p"/>
            </a:pPr>
            <a:r>
              <a:rPr lang="zh-CN" altLang="zh-CN" sz="2000" dirty="0">
                <a:solidFill>
                  <a:srgbClr val="000000"/>
                </a:solidFill>
                <a:latin typeface="宋体" panose="02010600030101010101" pitchFamily="2" charset="-122"/>
                <a:ea typeface="宋体" panose="02010600030101010101" pitchFamily="2" charset="-122"/>
              </a:rPr>
              <a:t>首先，揭示这方面研究存在的根本局限和超越的根本出路，</a:t>
            </a:r>
          </a:p>
          <a:p>
            <a:pPr marL="800100" lvl="2" indent="-342900" algn="l">
              <a:lnSpc>
                <a:spcPct val="150000"/>
              </a:lnSpc>
              <a:buClr>
                <a:srgbClr val="209598"/>
              </a:buClr>
              <a:buSzTx/>
              <a:buFont typeface="Wingdings" panose="05000000000000000000" pitchFamily="2" charset="2"/>
              <a:buChar char="p"/>
            </a:pPr>
            <a:r>
              <a:rPr lang="zh-CN" altLang="zh-CN" sz="2000" dirty="0">
                <a:solidFill>
                  <a:srgbClr val="000000"/>
                </a:solidFill>
                <a:latin typeface="宋体" panose="02010600030101010101" pitchFamily="2" charset="-122"/>
                <a:ea typeface="宋体" panose="02010600030101010101" pitchFamily="2" charset="-122"/>
              </a:rPr>
              <a:t>然后，构建可有效用于分析、预测、指导节水型社会建设的一个新生态经济学框架：I-NEE，</a:t>
            </a:r>
          </a:p>
          <a:p>
            <a:pPr marL="800100" lvl="2" indent="-342900" algn="l">
              <a:lnSpc>
                <a:spcPct val="150000"/>
              </a:lnSpc>
              <a:buClr>
                <a:srgbClr val="209598"/>
              </a:buClr>
              <a:buSzTx/>
              <a:buFont typeface="Wingdings" panose="05000000000000000000" pitchFamily="2" charset="2"/>
              <a:buChar char="p"/>
            </a:pPr>
            <a:r>
              <a:rPr lang="zh-CN" altLang="zh-CN" sz="2000" dirty="0">
                <a:solidFill>
                  <a:srgbClr val="000000"/>
                </a:solidFill>
                <a:latin typeface="宋体" panose="02010600030101010101" pitchFamily="2" charset="-122"/>
                <a:ea typeface="宋体" panose="02010600030101010101" pitchFamily="2" charset="-122"/>
              </a:rPr>
              <a:t>最后，应用和验证了这一综合分析框架。</a:t>
            </a:r>
          </a:p>
          <a:p>
            <a:pPr marL="800100" lvl="2" indent="-342900" algn="just">
              <a:lnSpc>
                <a:spcPct val="130000"/>
              </a:lnSpc>
              <a:buFont typeface="Arial" panose="020B0604020202020204" pitchFamily="34" charset="0"/>
              <a:buChar char="•"/>
            </a:pPr>
            <a:endParaRPr lang="en-US" altLang="zh-CN" sz="24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753" y="0"/>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2" name="矩形 1"/>
          <p:cNvSpPr/>
          <p:nvPr/>
        </p:nvSpPr>
        <p:spPr>
          <a:xfrm>
            <a:off x="4670908" y="1582982"/>
            <a:ext cx="3049173" cy="568423"/>
          </a:xfrm>
          <a:prstGeom prst="rect">
            <a:avLst/>
          </a:prstGeom>
          <a:solidFill>
            <a:srgbClr val="209598"/>
          </a:solidFill>
          <a:ln>
            <a:noFill/>
          </a:ln>
          <a:effectLst>
            <a:outerShdw blurRad="166241"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文本框 2"/>
          <p:cNvSpPr txBox="1"/>
          <p:nvPr/>
        </p:nvSpPr>
        <p:spPr>
          <a:xfrm>
            <a:off x="4780883" y="1628185"/>
            <a:ext cx="2829225" cy="523220"/>
          </a:xfrm>
          <a:prstGeom prst="rect">
            <a:avLst/>
          </a:prstGeom>
          <a:noFill/>
        </p:spPr>
        <p:txBody>
          <a:bodyPr wrap="square" rtlCol="0">
            <a:spAutoFit/>
          </a:bodyPr>
          <a:lstStyle/>
          <a:p>
            <a:pPr algn="ctr"/>
            <a:r>
              <a:rPr lang="en-US" altLang="zh-CN" sz="2800" b="1" dirty="0">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mn-ea"/>
                <a:sym typeface="+mn-lt"/>
              </a:rPr>
              <a:t>IPAT</a:t>
            </a:r>
            <a:r>
              <a:rPr lang="zh-CN" altLang="en-US" sz="2800" b="1" dirty="0">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mn-ea"/>
                <a:sym typeface="+mn-lt"/>
              </a:rPr>
              <a:t>恒等式</a:t>
            </a:r>
          </a:p>
        </p:txBody>
      </p:sp>
      <p:sp>
        <p:nvSpPr>
          <p:cNvPr id="4" name="文本框 3"/>
          <p:cNvSpPr txBox="1"/>
          <p:nvPr/>
        </p:nvSpPr>
        <p:spPr>
          <a:xfrm>
            <a:off x="7610108" y="3886482"/>
            <a:ext cx="1629305" cy="338554"/>
          </a:xfrm>
          <a:prstGeom prst="rect">
            <a:avLst/>
          </a:prstGeom>
          <a:noFill/>
        </p:spPr>
        <p:txBody>
          <a:bodyPr wrap="square" rtlCol="0">
            <a:spAutoFit/>
          </a:bodyPr>
          <a:lstStyle/>
          <a:p>
            <a:pPr algn="ctr"/>
            <a:r>
              <a:rPr lang="en-US" altLang="zh-CN" sz="1600" dirty="0">
                <a:solidFill>
                  <a:schemeClr val="bg1"/>
                </a:solidFill>
                <a:cs typeface="+mn-ea"/>
                <a:sym typeface="+mn-lt"/>
              </a:rPr>
              <a:t>ADD TEXT HERE</a:t>
            </a:r>
            <a:endParaRPr lang="zh-CN" altLang="en-US" sz="1600" dirty="0">
              <a:solidFill>
                <a:schemeClr val="bg1"/>
              </a:solidFill>
              <a:cs typeface="+mn-ea"/>
              <a:sym typeface="+mn-lt"/>
            </a:endParaRPr>
          </a:p>
        </p:txBody>
      </p:sp>
      <mc:AlternateContent xmlns:mc="http://schemas.openxmlformats.org/markup-compatibility/2006" xmlns:a14="http://schemas.microsoft.com/office/drawing/2010/main">
        <mc:Choice Requires="a14">
          <p:sp>
            <p:nvSpPr>
              <p:cNvPr id="6" name="文本框 5"/>
              <p:cNvSpPr txBox="1"/>
              <p:nvPr/>
            </p:nvSpPr>
            <p:spPr>
              <a:xfrm>
                <a:off x="936913" y="2483564"/>
                <a:ext cx="10318173" cy="1636025"/>
              </a:xfrm>
              <a:prstGeom prst="rect">
                <a:avLst/>
              </a:prstGeom>
              <a:noFill/>
            </p:spPr>
            <p:txBody>
              <a:bodyPr wrap="square">
                <a:spAutoFit/>
              </a:bodyPr>
              <a:lstStyle/>
              <a:p>
                <a:pPr indent="457200" algn="just">
                  <a:lnSpc>
                    <a:spcPct val="130000"/>
                  </a:lnSpc>
                </a:pP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IPAT</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恒等式将人类活动的环境影响归因于三种关键力量——</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人口</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a:t>
                </a: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P</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）、富裕水平（</a:t>
                </a: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A</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）、技术（</a:t>
                </a: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T</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）倍增的结果。其中，富裕即人均生产或消费，一般以人均</a:t>
                </a: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 GDP</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或人均</a:t>
                </a:r>
                <a:r>
                  <a:rPr lang="en-US"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 GNP </a:t>
                </a:r>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表示；技术即每单位消费或生产的环境影响，</a:t>
                </a:r>
                <a:r>
                  <a:rPr lang="zh-CN" altLang="zh-CN" sz="2000" dirty="0">
                    <a:solidFill>
                      <a:srgbClr val="F24A2E"/>
                    </a:solidFill>
                    <a:effectLst/>
                    <a:latin typeface="Times New Roman" panose="02020603050405020304" pitchFamily="18" charset="0"/>
                    <a:ea typeface="宋体" panose="02010600030101010101" pitchFamily="2" charset="-122"/>
                    <a:cs typeface="仿宋" panose="02010609060101010101" pitchFamily="49" charset="-122"/>
                  </a:rPr>
                  <a:t>其实质是</a:t>
                </a:r>
                <a:r>
                  <a:rPr lang="en-US" altLang="zh-CN" sz="2000" dirty="0">
                    <a:solidFill>
                      <a:srgbClr val="F24A2E"/>
                    </a:solidFill>
                    <a:effectLst/>
                    <a:latin typeface="Times New Roman" panose="02020603050405020304" pitchFamily="18" charset="0"/>
                    <a:ea typeface="宋体" panose="02010600030101010101" pitchFamily="2" charset="-122"/>
                    <a:cs typeface="仿宋" panose="02010609060101010101" pitchFamily="49" charset="-122"/>
                  </a:rPr>
                  <a:t> P </a:t>
                </a:r>
                <a:r>
                  <a:rPr lang="zh-CN" altLang="zh-CN" sz="2000" dirty="0">
                    <a:solidFill>
                      <a:srgbClr val="F24A2E"/>
                    </a:solidFill>
                    <a:effectLst/>
                    <a:latin typeface="Times New Roman" panose="02020603050405020304" pitchFamily="18" charset="0"/>
                    <a:ea typeface="宋体" panose="02010600030101010101" pitchFamily="2" charset="-122"/>
                    <a:cs typeface="仿宋" panose="02010609060101010101" pitchFamily="49" charset="-122"/>
                  </a:rPr>
                  <a:t>和</a:t>
                </a:r>
                <a:r>
                  <a:rPr lang="en-US" altLang="zh-CN" sz="2000" dirty="0">
                    <a:solidFill>
                      <a:srgbClr val="F24A2E"/>
                    </a:solidFill>
                    <a:effectLst/>
                    <a:latin typeface="Times New Roman" panose="02020603050405020304" pitchFamily="18" charset="0"/>
                    <a:ea typeface="宋体" panose="02010600030101010101" pitchFamily="2" charset="-122"/>
                    <a:cs typeface="仿宋" panose="02010609060101010101" pitchFamily="49" charset="-122"/>
                  </a:rPr>
                  <a:t> A </a:t>
                </a:r>
                <a:r>
                  <a:rPr lang="zh-CN" altLang="zh-CN" sz="2000" dirty="0">
                    <a:solidFill>
                      <a:srgbClr val="F24A2E"/>
                    </a:solidFill>
                    <a:effectLst/>
                    <a:latin typeface="Times New Roman" panose="02020603050405020304" pitchFamily="18" charset="0"/>
                    <a:ea typeface="宋体" panose="02010600030101010101" pitchFamily="2" charset="-122"/>
                    <a:cs typeface="仿宋" panose="02010609060101010101" pitchFamily="49" charset="-122"/>
                  </a:rPr>
                  <a:t>以外的剩余数即模型的残差项</a:t>
                </a:r>
                <a:r>
                  <a:rPr lang="zh-CN" altLang="en-US" sz="2000" dirty="0">
                    <a:solidFill>
                      <a:srgbClr val="F24A2E"/>
                    </a:solidFill>
                    <a:effectLst/>
                    <a:latin typeface="Times New Roman" panose="02020603050405020304" pitchFamily="18" charset="0"/>
                    <a:ea typeface="宋体" panose="02010600030101010101" pitchFamily="2" charset="-122"/>
                    <a:cs typeface="仿宋" panose="02010609060101010101" pitchFamily="49" charset="-122"/>
                  </a:rPr>
                  <a:t>，</a:t>
                </a:r>
                <a:r>
                  <a:rPr lang="zh-CN" altLang="en-US"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即</a:t>
                </a:r>
                <a14:m>
                  <m:oMath xmlns:m="http://schemas.openxmlformats.org/officeDocument/2006/math">
                    <m:r>
                      <m:rPr>
                        <m:sty m:val="p"/>
                      </m:rPr>
                      <a:rPr lang="en-US" altLang="zh-CN" sz="2000">
                        <a:solidFill>
                          <a:srgbClr val="000000"/>
                        </a:solidFill>
                        <a:effectLst/>
                        <a:latin typeface="Cambria Math" panose="02040503050406030204" pitchFamily="18" charset="0"/>
                        <a:ea typeface="宋体" panose="02010600030101010101" pitchFamily="2" charset="-122"/>
                        <a:cs typeface="仿宋" panose="02010609060101010101" pitchFamily="49" charset="-122"/>
                      </a:rPr>
                      <m:t>T</m:t>
                    </m:r>
                    <m:r>
                      <a:rPr lang="en-US" altLang="zh-CN" sz="2000">
                        <a:solidFill>
                          <a:srgbClr val="000000"/>
                        </a:solidFill>
                        <a:effectLst/>
                        <a:latin typeface="Cambria Math" panose="02040503050406030204" pitchFamily="18" charset="0"/>
                        <a:ea typeface="宋体" panose="02010600030101010101" pitchFamily="2" charset="-122"/>
                        <a:cs typeface="仿宋" panose="02010609060101010101" pitchFamily="49" charset="-122"/>
                      </a:rPr>
                      <m:t>=</m:t>
                    </m:r>
                    <m:f>
                      <m:fPr>
                        <m:type m:val="lin"/>
                        <m:ctrlPr>
                          <a:rPr lang="zh-CN" altLang="zh-CN" sz="2000" i="1">
                            <a:solidFill>
                              <a:srgbClr val="000000"/>
                            </a:solidFill>
                            <a:effectLst/>
                            <a:latin typeface="Cambria Math" panose="02040503050406030204" pitchFamily="18" charset="0"/>
                            <a:ea typeface="Cambria Math" panose="02040503050406030204" pitchFamily="18" charset="0"/>
                            <a:cs typeface="仿宋" panose="02010609060101010101" pitchFamily="49" charset="-122"/>
                          </a:rPr>
                        </m:ctrlPr>
                      </m:fPr>
                      <m:num>
                        <m:r>
                          <m:rPr>
                            <m:sty m:val="p"/>
                          </m:rPr>
                          <a:rPr lang="en-US" altLang="zh-CN" sz="2000">
                            <a:solidFill>
                              <a:srgbClr val="000000"/>
                            </a:solidFill>
                            <a:effectLst/>
                            <a:latin typeface="Cambria Math" panose="02040503050406030204" pitchFamily="18" charset="0"/>
                            <a:ea typeface="宋体" panose="02010600030101010101" pitchFamily="2" charset="-122"/>
                            <a:cs typeface="仿宋" panose="02010609060101010101" pitchFamily="49" charset="-122"/>
                          </a:rPr>
                          <m:t>I</m:t>
                        </m:r>
                      </m:num>
                      <m:den>
                        <m:d>
                          <m:dPr>
                            <m:begChr m:val="（"/>
                            <m:endChr m:val="）"/>
                            <m:ctrlPr>
                              <a:rPr lang="zh-CN" altLang="zh-CN" sz="2000" i="1">
                                <a:solidFill>
                                  <a:srgbClr val="000000"/>
                                </a:solidFill>
                                <a:effectLst/>
                                <a:latin typeface="Cambria Math" panose="02040503050406030204" pitchFamily="18" charset="0"/>
                                <a:ea typeface="Cambria Math" panose="02040503050406030204" pitchFamily="18" charset="0"/>
                                <a:cs typeface="仿宋" panose="02010609060101010101" pitchFamily="49" charset="-122"/>
                              </a:rPr>
                            </m:ctrlPr>
                          </m:dPr>
                          <m:e>
                            <m:r>
                              <m:rPr>
                                <m:sty m:val="p"/>
                              </m:rPr>
                              <a:rPr lang="en-US" altLang="zh-CN" sz="2000">
                                <a:solidFill>
                                  <a:srgbClr val="000000"/>
                                </a:solidFill>
                                <a:effectLst/>
                                <a:latin typeface="Cambria Math" panose="02040503050406030204" pitchFamily="18" charset="0"/>
                                <a:ea typeface="宋体" panose="02010600030101010101" pitchFamily="2" charset="-122"/>
                                <a:cs typeface="仿宋" panose="02010609060101010101" pitchFamily="49" charset="-122"/>
                              </a:rPr>
                              <m:t>PA</m:t>
                            </m:r>
                          </m:e>
                        </m:d>
                      </m:den>
                    </m:f>
                  </m:oMath>
                </a14:m>
                <a:r>
                  <a:rPr lang="zh-CN" altLang="zh-CN" sz="2000" dirty="0">
                    <a:solidFill>
                      <a:srgbClr val="000000"/>
                    </a:solidFill>
                    <a:effectLst/>
                    <a:latin typeface="Times New Roman" panose="02020603050405020304" pitchFamily="18" charset="0"/>
                    <a:ea typeface="宋体" panose="02010600030101010101" pitchFamily="2" charset="-122"/>
                    <a:cs typeface="仿宋" panose="02010609060101010101" pitchFamily="49" charset="-122"/>
                  </a:rPr>
                  <a:t> </a:t>
                </a:r>
                <a:r>
                  <a:rPr lang="zh-CN" altLang="zh-CN" sz="2000" dirty="0">
                    <a:solidFill>
                      <a:srgbClr val="F24A2E"/>
                    </a:solidFill>
                    <a:effectLst/>
                    <a:latin typeface="Times New Roman" panose="02020603050405020304" pitchFamily="18" charset="0"/>
                    <a:ea typeface="宋体" panose="02010600030101010101" pitchFamily="2" charset="-122"/>
                    <a:cs typeface="仿宋" panose="02010609060101010101" pitchFamily="49" charset="-122"/>
                  </a:rPr>
                  <a:t>。</a:t>
                </a:r>
                <a:endParaRPr lang="zh-CN" altLang="zh-CN" sz="2800" dirty="0">
                  <a:solidFill>
                    <a:srgbClr val="F24A2E"/>
                  </a:solidFill>
                  <a:effectLst/>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936913" y="2483564"/>
                <a:ext cx="10318173" cy="1636025"/>
              </a:xfrm>
              <a:prstGeom prst="rect">
                <a:avLst/>
              </a:prstGeom>
              <a:blipFill rotWithShape="1">
                <a:blip r:embed="rId2"/>
                <a:stretch>
                  <a:fillRect l="-3" t="-5" r="3" b="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p:cNvSpPr txBox="1"/>
              <p:nvPr/>
            </p:nvSpPr>
            <p:spPr>
              <a:xfrm>
                <a:off x="4561035" y="4899859"/>
                <a:ext cx="6098146" cy="400110"/>
              </a:xfrm>
              <a:prstGeom prst="rect">
                <a:avLst/>
              </a:prstGeom>
              <a:noFill/>
            </p:spPr>
            <p:txBody>
              <a:bodyPr wrap="square">
                <a:spAutoFit/>
              </a:bodyPr>
              <a:lstStyle/>
              <a:p>
                <a:r>
                  <a:rPr lang="en-US" altLang="zh-CN" sz="20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IPAT</a:t>
                </a:r>
                <a:r>
                  <a:rPr lang="zh-CN" altLang="en-US" sz="2000" dirty="0">
                    <a:solidFill>
                      <a:srgbClr val="000000"/>
                    </a:solidFill>
                    <a:latin typeface="Cambria Math" panose="02040503050406030204" pitchFamily="18" charset="0"/>
                    <a:ea typeface="宋体" panose="02010600030101010101" pitchFamily="2" charset="-122"/>
                    <a:cs typeface="Times New Roman" panose="02020603050405020304" pitchFamily="18" charset="0"/>
                  </a:rPr>
                  <a:t>恒等式：</a:t>
                </a:r>
                <a14:m>
                  <m:oMath xmlns:m="http://schemas.openxmlformats.org/officeDocument/2006/math">
                    <m:r>
                      <a:rPr lang="en-US" altLang="zh-CN" sz="20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𝐼</m:t>
                    </m:r>
                    <m:r>
                      <a:rPr lang="en-US" altLang="zh-CN" sz="2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𝑃</m:t>
                    </m:r>
                    <m:r>
                      <a:rPr lang="en-US" altLang="zh-CN" sz="2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𝐴</m:t>
                    </m:r>
                    <m:r>
                      <a:rPr lang="en-US" altLang="zh-CN" sz="2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𝑇</m:t>
                    </m:r>
                  </m:oMath>
                </a14:m>
                <a:endParaRPr lang="zh-CN" altLang="en-US" sz="2000" dirty="0"/>
              </a:p>
            </p:txBody>
          </p:sp>
        </mc:Choice>
        <mc:Fallback xmlns="">
          <p:sp>
            <p:nvSpPr>
              <p:cNvPr id="7" name="文本框 6"/>
              <p:cNvSpPr txBox="1">
                <a:spLocks noRot="1" noChangeAspect="1" noMove="1" noResize="1" noEditPoints="1" noAdjustHandles="1" noChangeArrowheads="1" noChangeShapeType="1" noTextEdit="1"/>
              </p:cNvSpPr>
              <p:nvPr/>
            </p:nvSpPr>
            <p:spPr>
              <a:xfrm>
                <a:off x="4561035" y="4899859"/>
                <a:ext cx="6098146" cy="400110"/>
              </a:xfrm>
              <a:prstGeom prst="rect">
                <a:avLst/>
              </a:prstGeom>
              <a:blipFill rotWithShape="1">
                <a:blip r:embed="rId3"/>
                <a:stretch>
                  <a:fillRect l="-8" t="-50" r="1" b="65"/>
                </a:stretch>
              </a:blipFill>
            </p:spPr>
            <p:txBody>
              <a:bodyPr/>
              <a:lstStyle/>
              <a:p>
                <a:r>
                  <a:rPr lang="zh-CN" altLang="en-US">
                    <a:noFill/>
                  </a:rPr>
                  <a:t> </a:t>
                </a:r>
              </a:p>
            </p:txBody>
          </p:sp>
        </mc:Fallback>
      </mc:AlternateContent>
      <p:sp>
        <p:nvSpPr>
          <p:cNvPr id="9" name="下箭头 8"/>
          <p:cNvSpPr/>
          <p:nvPr/>
        </p:nvSpPr>
        <p:spPr>
          <a:xfrm>
            <a:off x="5843999" y="4184294"/>
            <a:ext cx="504000" cy="396584"/>
          </a:xfrm>
          <a:prstGeom prst="downArrow">
            <a:avLst/>
          </a:prstGeom>
          <a:solidFill>
            <a:srgbClr val="2095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p:cNvSpPr/>
          <p:nvPr/>
        </p:nvSpPr>
        <p:spPr>
          <a:xfrm>
            <a:off x="270206" y="1295641"/>
            <a:ext cx="11756694" cy="566420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9"/>
          <p:cNvSpPr txBox="1"/>
          <p:nvPr/>
        </p:nvSpPr>
        <p:spPr>
          <a:xfrm>
            <a:off x="8684112" y="65704"/>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12" name="图片 11" descr="4倍放大"/>
          <p:cNvPicPr>
            <a:picLocks noChangeAspect="1"/>
          </p:cNvPicPr>
          <p:nvPr/>
        </p:nvPicPr>
        <p:blipFill>
          <a:blip r:embed="rId4"/>
          <a:srcRect r="74487" b="-13203"/>
          <a:stretch>
            <a:fillRect/>
          </a:stretch>
        </p:blipFill>
        <p:spPr>
          <a:xfrm>
            <a:off x="7527041" y="113360"/>
            <a:ext cx="1241425" cy="544830"/>
          </a:xfrm>
          <a:prstGeom prst="rect">
            <a:avLst/>
          </a:prstGeom>
        </p:spPr>
      </p:pic>
      <p:sp>
        <p:nvSpPr>
          <p:cNvPr id="8" name="文本框 7"/>
          <p:cNvSpPr txBox="1"/>
          <p:nvPr/>
        </p:nvSpPr>
        <p:spPr>
          <a:xfrm>
            <a:off x="52868" y="564498"/>
            <a:ext cx="10810557" cy="581762"/>
          </a:xfrm>
          <a:prstGeom prst="rect">
            <a:avLst/>
          </a:prstGeom>
          <a:noFill/>
        </p:spPr>
        <p:txBody>
          <a:bodyPr wrap="square" rtlCol="0">
            <a:spAutoFit/>
          </a:bodyPr>
          <a:lstStyle/>
          <a:p>
            <a:pPr defTabSz="457200">
              <a:lnSpc>
                <a:spcPct val="125000"/>
              </a:lnSpc>
              <a:spcBef>
                <a:spcPts val="200"/>
              </a:spcBef>
              <a:spcAft>
                <a:spcPts val="800"/>
              </a:spcAft>
              <a:buClr>
                <a:srgbClr val="44546A"/>
              </a:buClr>
              <a:buSzPct val="120000"/>
              <a:defRPr/>
            </a:pPr>
            <a:r>
              <a:rPr kumimoji="1" lang="zh-CN" altLang="en-US" sz="28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sym typeface="Wingdings 2" panose="05020102010507070707" pitchFamily="18" charset="2"/>
              </a:rPr>
              <a:t>一、</a:t>
            </a:r>
            <a:r>
              <a:rPr lang="en-US" altLang="zh-CN"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 IPAT</a:t>
            </a:r>
            <a:r>
              <a:rPr lang="zh-CN" altLang="en-US"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恒等式及其变体</a:t>
            </a:r>
            <a:r>
              <a:rPr kumimoji="1" lang="zh-CN" altLang="en-US" sz="28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主要发展与根本局限</a:t>
            </a:r>
            <a:endParaRPr kumimoji="1" lang="en-US" altLang="zh-CN" sz="2800" b="1" i="0" u="none" strike="noStrike" kern="1200" cap="none" spc="300" normalizeH="0" baseline="0" noProof="0" dirty="0">
              <a:ln>
                <a:noFill/>
              </a:ln>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uLnTx/>
              <a:uFillTx/>
              <a:latin typeface="微软雅黑" panose="020B0503020204020204" charset="-122"/>
              <a:ea typeface="微软雅黑" panose="020B0503020204020204" charset="-122"/>
              <a:cs typeface="+mn-cs"/>
              <a:sym typeface="Wingdings 2" panose="05020102010507070707" pitchFamily="18" charset="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侧圆角矩形 3"/>
          <p:cNvSpPr/>
          <p:nvPr/>
        </p:nvSpPr>
        <p:spPr>
          <a:xfrm>
            <a:off x="1" y="1814691"/>
            <a:ext cx="12192000" cy="5077968"/>
          </a:xfrm>
          <a:prstGeom prst="round2SameRect">
            <a:avLst>
              <a:gd name="adj1" fmla="val 2537"/>
              <a:gd name="adj2" fmla="val 0"/>
            </a:avLst>
          </a:prstGeom>
          <a:gradFill>
            <a:gsLst>
              <a:gs pos="0">
                <a:srgbClr val="61AFA1"/>
              </a:gs>
              <a:gs pos="99000">
                <a:srgbClr val="187E83"/>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6" name="文本框 5"/>
          <p:cNvSpPr txBox="1"/>
          <p:nvPr/>
        </p:nvSpPr>
        <p:spPr>
          <a:xfrm>
            <a:off x="4014792" y="1208518"/>
            <a:ext cx="4281892" cy="523220"/>
          </a:xfrm>
          <a:prstGeom prst="rect">
            <a:avLst/>
          </a:prstGeom>
          <a:noFill/>
        </p:spPr>
        <p:txBody>
          <a:bodyPr wrap="square" rtlCol="0">
            <a:spAutoFit/>
          </a:bodyPr>
          <a:lstStyle/>
          <a:p>
            <a:pPr algn="ctr"/>
            <a:r>
              <a:rPr lang="en-US" altLang="zh-CN" sz="2800" b="1" dirty="0">
                <a:solidFill>
                  <a:srgbClr val="209598"/>
                </a:solidFill>
                <a:effectLst>
                  <a:reflection blurRad="245020" stA="55000" endA="300" endPos="45500" dir="5400000" sy="-100000" algn="bl" rotWithShape="0"/>
                </a:effectLst>
                <a:latin typeface="微软雅黑" panose="020B0503020204020204" charset="-122"/>
                <a:ea typeface="微软雅黑" panose="020B0503020204020204" charset="-122"/>
                <a:cs typeface="+mn-ea"/>
                <a:sym typeface="+mn-lt"/>
              </a:rPr>
              <a:t>IPAT</a:t>
            </a:r>
            <a:r>
              <a:rPr lang="zh-CN" altLang="en-US" sz="2800" b="1" dirty="0">
                <a:solidFill>
                  <a:srgbClr val="209598"/>
                </a:solidFill>
                <a:effectLst>
                  <a:reflection blurRad="245020" stA="55000" endA="300" endPos="45500" dir="5400000" sy="-100000" algn="bl" rotWithShape="0"/>
                </a:effectLst>
                <a:latin typeface="微软雅黑" panose="020B0503020204020204" charset="-122"/>
                <a:ea typeface="微软雅黑" panose="020B0503020204020204" charset="-122"/>
                <a:cs typeface="+mn-ea"/>
                <a:sym typeface="+mn-lt"/>
              </a:rPr>
              <a:t>恒等式变体</a:t>
            </a:r>
          </a:p>
        </p:txBody>
      </p:sp>
      <p:sp>
        <p:nvSpPr>
          <p:cNvPr id="7" name="文本框 6"/>
          <p:cNvSpPr txBox="1"/>
          <p:nvPr/>
        </p:nvSpPr>
        <p:spPr>
          <a:xfrm>
            <a:off x="897859" y="1870223"/>
            <a:ext cx="10619509" cy="1255985"/>
          </a:xfrm>
          <a:prstGeom prst="rect">
            <a:avLst/>
          </a:prstGeom>
          <a:noFill/>
        </p:spPr>
        <p:txBody>
          <a:bodyPr wrap="square">
            <a:spAutoFit/>
          </a:bodyPr>
          <a:lstStyle/>
          <a:p>
            <a:pPr marL="285750" indent="-285750">
              <a:lnSpc>
                <a:spcPct val="130000"/>
              </a:lnSpc>
              <a:buFont typeface="Wingdings" panose="05000000000000000000" pitchFamily="2" charset="2"/>
              <a:buChar char="Ø"/>
            </a:pPr>
            <a:r>
              <a:rPr lang="en-US" altLang="zh-CN" sz="2000" b="1" dirty="0">
                <a:solidFill>
                  <a:schemeClr val="bg1"/>
                </a:solidFill>
                <a:effectLst/>
                <a:latin typeface="Times New Roman" panose="02020603050405020304" pitchFamily="18" charset="0"/>
                <a:ea typeface="宋体" panose="02010600030101010101" pitchFamily="2" charset="-122"/>
              </a:rPr>
              <a:t>IPAT</a:t>
            </a:r>
            <a:r>
              <a:rPr lang="zh-CN" altLang="zh-CN"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的主要优势在于较为清晰</a:t>
            </a:r>
            <a:r>
              <a:rPr lang="zh-CN" altLang="en-US"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a:t>
            </a:r>
            <a:r>
              <a:rPr lang="zh-CN" altLang="zh-CN"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简约</a:t>
            </a:r>
            <a:r>
              <a:rPr lang="zh-CN" altLang="en-US"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、便利</a:t>
            </a:r>
            <a:r>
              <a:rPr lang="zh-CN" altLang="zh-CN"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性，</a:t>
            </a:r>
            <a:r>
              <a:rPr lang="zh-CN" altLang="en-US"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因而</a:t>
            </a:r>
            <a:r>
              <a:rPr lang="zh-CN" altLang="zh-CN"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广泛用于观察、分析、预测、指导</a:t>
            </a:r>
            <a:r>
              <a:rPr lang="zh-CN" altLang="en-US"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rPr>
              <a:t>生态文明建设，</a:t>
            </a:r>
            <a:endParaRPr lang="en-US" altLang="zh-CN" sz="2000" b="1" dirty="0">
              <a:solidFill>
                <a:schemeClr val="bg1"/>
              </a:solidFill>
              <a:effectLst/>
              <a:latin typeface="Times New Roman" panose="02020603050405020304" pitchFamily="18" charset="0"/>
              <a:ea typeface="宋体" panose="02010600030101010101" pitchFamily="2" charset="-122"/>
              <a:cs typeface="仿宋" panose="02010609060101010101" pitchFamily="49" charset="-122"/>
            </a:endParaRPr>
          </a:p>
          <a:p>
            <a:pPr marL="285750" indent="-285750">
              <a:lnSpc>
                <a:spcPct val="130000"/>
              </a:lnSpc>
              <a:buFont typeface="Wingdings" panose="05000000000000000000" pitchFamily="2" charset="2"/>
              <a:buChar char="Ø"/>
            </a:pPr>
            <a:r>
              <a:rPr lang="zh-CN" altLang="en-US" sz="2000" b="1" dirty="0">
                <a:solidFill>
                  <a:schemeClr val="bg1"/>
                </a:solidFill>
                <a:latin typeface="Times New Roman" panose="02020603050405020304" pitchFamily="18" charset="0"/>
                <a:ea typeface="宋体" panose="02010600030101010101" pitchFamily="2" charset="-122"/>
                <a:cs typeface="仿宋" panose="02010609060101010101" pitchFamily="49" charset="-122"/>
              </a:rPr>
              <a:t>在这一过程中，主要取得了两个方面发展：</a:t>
            </a:r>
            <a:endParaRPr lang="zh-CN" altLang="en-US" sz="2000" b="1" dirty="0">
              <a:solidFill>
                <a:schemeClr val="bg1"/>
              </a:solidFill>
            </a:endParaRPr>
          </a:p>
        </p:txBody>
      </p:sp>
      <p:cxnSp>
        <p:nvCxnSpPr>
          <p:cNvPr id="8" name="直线箭头连接符 7"/>
          <p:cNvCxnSpPr/>
          <p:nvPr/>
        </p:nvCxnSpPr>
        <p:spPr>
          <a:xfrm>
            <a:off x="6372004" y="3493252"/>
            <a:ext cx="0" cy="298691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5687232" y="3107948"/>
            <a:ext cx="6098146" cy="400110"/>
          </a:xfrm>
          <a:prstGeom prst="rect">
            <a:avLst/>
          </a:prstGeom>
          <a:noFill/>
        </p:spPr>
        <p:txBody>
          <a:bodyPr wrap="square">
            <a:spAutoFit/>
          </a:bodyPr>
          <a:lstStyle/>
          <a:p>
            <a:r>
              <a:rPr lang="en-US" altLang="zh-CN" sz="2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IPAT</a:t>
            </a:r>
            <a:r>
              <a:rPr lang="zh-CN" altLang="en-US" sz="2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模型</a:t>
            </a:r>
            <a:endParaRPr lang="zh-CN" altLang="en-US" sz="2000" b="1" dirty="0">
              <a:solidFill>
                <a:schemeClr val="bg1"/>
              </a:solidFill>
              <a:latin typeface="黑体" panose="02010609060101010101" pitchFamily="49" charset="-122"/>
              <a:ea typeface="黑体" panose="02010609060101010101" pitchFamily="49" charset="-122"/>
            </a:endParaRPr>
          </a:p>
        </p:txBody>
      </p:sp>
      <p:cxnSp>
        <p:nvCxnSpPr>
          <p:cNvPr id="10" name="直线箭头连接符 9"/>
          <p:cNvCxnSpPr/>
          <p:nvPr/>
        </p:nvCxnSpPr>
        <p:spPr>
          <a:xfrm flipH="1">
            <a:off x="5718397" y="4431263"/>
            <a:ext cx="653607" cy="0"/>
          </a:xfrm>
          <a:prstGeom prst="straightConnector1">
            <a:avLst/>
          </a:prstGeom>
          <a:ln>
            <a:solidFill>
              <a:schemeClr val="bg1"/>
            </a:solidFill>
            <a:headEnd type="oval" w="med" len="med"/>
            <a:tailEnd type="triangl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文本框 10"/>
              <p:cNvSpPr txBox="1"/>
              <p:nvPr/>
            </p:nvSpPr>
            <p:spPr>
              <a:xfrm>
                <a:off x="2764592" y="4127502"/>
                <a:ext cx="4259684"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000" smtClean="0">
                          <a:solidFill>
                            <a:schemeClr val="bg1"/>
                          </a:solidFill>
                          <a:effectLst/>
                          <a:latin typeface="Cambria Math" panose="02040503050406030204" pitchFamily="18" charset="0"/>
                          <a:ea typeface="宋体" panose="02010600030101010101" pitchFamily="2" charset="-122"/>
                          <a:cs typeface="Times New Roman" panose="02020603050405020304" pitchFamily="18" charset="0"/>
                        </a:rPr>
                        <m:t>K</m:t>
                      </m:r>
                      <m:r>
                        <a:rPr lang="en-US" altLang="zh-CN" sz="2000" i="1">
                          <a:solidFill>
                            <a:schemeClr val="bg1"/>
                          </a:solidFill>
                          <a:effectLst/>
                          <a:latin typeface="Cambria Math" panose="02040503050406030204" pitchFamily="18" charset="0"/>
                          <a:ea typeface="宋体" panose="02010600030101010101" pitchFamily="2" charset="-122"/>
                          <a:cs typeface="Times New Roman" panose="02020603050405020304" pitchFamily="18" charset="0"/>
                        </a:rPr>
                        <m:t>𝑎</m:t>
                      </m:r>
                      <m:r>
                        <m:rPr>
                          <m:sty m:val="p"/>
                        </m:rPr>
                        <a:rPr lang="en-US" altLang="zh-CN" sz="2000">
                          <a:solidFill>
                            <a:schemeClr val="bg1"/>
                          </a:solidFill>
                          <a:effectLst/>
                          <a:latin typeface="Cambria Math" panose="02040503050406030204" pitchFamily="18" charset="0"/>
                          <a:ea typeface="宋体" panose="02010600030101010101" pitchFamily="2" charset="-122"/>
                          <a:cs typeface="Times New Roman" panose="02020603050405020304" pitchFamily="18" charset="0"/>
                        </a:rPr>
                        <m:t>y</m:t>
                      </m:r>
                      <m:r>
                        <a:rPr lang="en-US" altLang="zh-CN" sz="2000" i="1">
                          <a:solidFill>
                            <a:schemeClr val="bg1"/>
                          </a:solidFill>
                          <a:effectLst/>
                          <a:latin typeface="Cambria Math" panose="02040503050406030204" pitchFamily="18" charset="0"/>
                          <a:ea typeface="宋体" panose="02010600030101010101" pitchFamily="2" charset="-122"/>
                          <a:cs typeface="Times New Roman" panose="02020603050405020304" pitchFamily="18" charset="0"/>
                        </a:rPr>
                        <m:t>𝑎</m:t>
                      </m:r>
                      <m:r>
                        <a:rPr lang="zh-CN" altLang="zh-CN" sz="2000">
                          <a:solidFill>
                            <a:schemeClr val="bg1"/>
                          </a:solidFill>
                          <a:effectLst/>
                          <a:latin typeface="Cambria Math" panose="02040503050406030204" pitchFamily="18" charset="0"/>
                          <a:ea typeface="宋体" panose="02010600030101010101" pitchFamily="2" charset="-122"/>
                          <a:cs typeface="Times New Roman" panose="02020603050405020304" pitchFamily="18" charset="0"/>
                        </a:rPr>
                        <m:t>恒等式</m:t>
                      </m:r>
                    </m:oMath>
                  </m:oMathPara>
                </a14:m>
                <a:endParaRPr lang="en-US" altLang="zh-CN" sz="2000" dirty="0">
                  <a:solidFill>
                    <a:schemeClr val="bg1"/>
                  </a:solidFill>
                  <a:latin typeface="宋体" panose="02010600030101010101" pitchFamily="2" charset="-122"/>
                  <a:ea typeface="宋体" panose="02010600030101010101" pitchFamily="2" charset="-122"/>
                </a:endParaRPr>
              </a:p>
              <a:p>
                <a:pPr algn="ctr"/>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a:solidFill>
                      <a:schemeClr val="bg1"/>
                    </a:solidFill>
                    <a:latin typeface="宋体" panose="02010600030101010101" pitchFamily="2" charset="-122"/>
                    <a:ea typeface="宋体" panose="02010600030101010101" pitchFamily="2" charset="-122"/>
                  </a:rPr>
                  <a:t>Kaya</a:t>
                </a:r>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a:solidFill>
                      <a:schemeClr val="bg1"/>
                    </a:solidFill>
                    <a:latin typeface="宋体" panose="02010600030101010101" pitchFamily="2" charset="-122"/>
                    <a:ea typeface="宋体" panose="02010600030101010101" pitchFamily="2" charset="-122"/>
                  </a:rPr>
                  <a:t>1989</a:t>
                </a:r>
                <a:r>
                  <a:rPr lang="zh-CN" altLang="en-US" sz="2000" dirty="0">
                    <a:solidFill>
                      <a:schemeClr val="bg1"/>
                    </a:solidFill>
                    <a:latin typeface="宋体" panose="02010600030101010101" pitchFamily="2" charset="-122"/>
                    <a:ea typeface="宋体" panose="02010600030101010101" pitchFamily="2" charset="-122"/>
                  </a:rPr>
                  <a:t>）</a:t>
                </a:r>
              </a:p>
            </p:txBody>
          </p:sp>
        </mc:Choice>
        <mc:Fallback xmlns="">
          <p:sp>
            <p:nvSpPr>
              <p:cNvPr id="11" name="文本框 10"/>
              <p:cNvSpPr txBox="1">
                <a:spLocks noRot="1" noChangeAspect="1" noMove="1" noResize="1" noEditPoints="1" noAdjustHandles="1" noChangeArrowheads="1" noChangeShapeType="1" noTextEdit="1"/>
              </p:cNvSpPr>
              <p:nvPr/>
            </p:nvSpPr>
            <p:spPr>
              <a:xfrm>
                <a:off x="2764592" y="4127502"/>
                <a:ext cx="4259684" cy="707886"/>
              </a:xfrm>
              <a:prstGeom prst="rect">
                <a:avLst/>
              </a:prstGeom>
              <a:blipFill rotWithShape="1">
                <a:blip r:embed="rId2"/>
                <a:stretch>
                  <a:fillRect l="-10" r="13" b="70"/>
                </a:stretch>
              </a:blipFill>
            </p:spPr>
            <p:txBody>
              <a:bodyPr/>
              <a:lstStyle/>
              <a:p>
                <a:r>
                  <a:rPr lang="zh-CN" altLang="en-US">
                    <a:noFill/>
                  </a:rPr>
                  <a:t> </a:t>
                </a:r>
              </a:p>
            </p:txBody>
          </p:sp>
        </mc:Fallback>
      </mc:AlternateContent>
      <p:cxnSp>
        <p:nvCxnSpPr>
          <p:cNvPr id="12" name="直线箭头连接符 11"/>
          <p:cNvCxnSpPr/>
          <p:nvPr/>
        </p:nvCxnSpPr>
        <p:spPr>
          <a:xfrm>
            <a:off x="6372004" y="4840217"/>
            <a:ext cx="689196" cy="8693"/>
          </a:xfrm>
          <a:prstGeom prst="straightConnector1">
            <a:avLst/>
          </a:prstGeom>
          <a:ln>
            <a:solidFill>
              <a:schemeClr val="bg1"/>
            </a:solidFill>
            <a:headEnd type="diamond" w="med" len="med"/>
            <a:tailEnd type="triangl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文本框 12"/>
              <p:cNvSpPr txBox="1"/>
              <p:nvPr/>
            </p:nvSpPr>
            <p:spPr>
              <a:xfrm>
                <a:off x="6207614" y="4628927"/>
                <a:ext cx="350627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solidFill>
                            <a:schemeClr val="bg1"/>
                          </a:solidFill>
                          <a:latin typeface="Cambria Math" panose="02040503050406030204" pitchFamily="18" charset="0"/>
                          <a:ea typeface="宋体" panose="02010600030101010101" pitchFamily="2" charset="-122"/>
                          <a:cs typeface="Times New Roman" panose="02020603050405020304" pitchFamily="18" charset="0"/>
                        </a:rPr>
                        <m:t>S</m:t>
                      </m:r>
                      <m:r>
                        <m:rPr>
                          <m:sty m:val="p"/>
                        </m:rPr>
                        <a:rPr lang="zh-CN" altLang="en-US">
                          <a:solidFill>
                            <a:schemeClr val="bg1"/>
                          </a:solidFill>
                          <a:latin typeface="Cambria Math" panose="02040503050406030204" pitchFamily="18" charset="0"/>
                          <a:ea typeface="宋体" panose="02010600030101010101" pitchFamily="2" charset="-122"/>
                          <a:cs typeface="Times New Roman" panose="02020603050405020304" pitchFamily="18" charset="0"/>
                        </a:rPr>
                        <m:t>TIRPAT</m:t>
                      </m:r>
                      <m:r>
                        <a:rPr lang="zh-CN" altLang="en-US">
                          <a:solidFill>
                            <a:schemeClr val="bg1"/>
                          </a:solidFill>
                          <a:latin typeface="Cambria Math" panose="02040503050406030204" pitchFamily="18" charset="0"/>
                          <a:ea typeface="宋体" panose="02010600030101010101" pitchFamily="2" charset="-122"/>
                          <a:cs typeface="Times New Roman" panose="02020603050405020304" pitchFamily="18" charset="0"/>
                        </a:rPr>
                        <m:t>模型</m:t>
                      </m:r>
                    </m:oMath>
                  </m:oMathPara>
                </a14:m>
                <a:endParaRPr lang="en-US" altLang="zh-CN" dirty="0">
                  <a:solidFill>
                    <a:schemeClr val="bg1"/>
                  </a:solidFill>
                  <a:latin typeface="宋体" panose="02010600030101010101" pitchFamily="2" charset="-122"/>
                  <a:ea typeface="宋体" panose="02010600030101010101" pitchFamily="2" charset="-122"/>
                  <a:cs typeface="Times New Roman" panose="02020603050405020304" pitchFamily="18" charset="0"/>
                </a:endParaRPr>
              </a:p>
              <a:p>
                <a:pPr algn="ctr"/>
                <a14:m>
                  <m:oMath xmlns:m="http://schemas.openxmlformats.org/officeDocument/2006/math">
                    <m:r>
                      <a:rPr lang="zh-CN" altLang="en-US">
                        <a:solidFill>
                          <a:schemeClr val="bg1"/>
                        </a:solidFill>
                        <a:latin typeface="Cambria Math" panose="02040503050406030204" pitchFamily="18" charset="0"/>
                        <a:ea typeface="宋体" panose="02010600030101010101" pitchFamily="2" charset="-122"/>
                        <a:cs typeface="Times New Roman" panose="02020603050405020304" pitchFamily="18" charset="0"/>
                      </a:rPr>
                      <m:t>（</m:t>
                    </m:r>
                    <m:r>
                      <m:rPr>
                        <m:nor/>
                      </m:rP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m:t>Dietz</m:t>
                    </m:r>
                    <m:r>
                      <m:rPr>
                        <m:nor/>
                      </m:rP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m:t> </m:t>
                    </m:r>
                    <m:r>
                      <m:rPr>
                        <m:nor/>
                      </m:rP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m:t>and</m:t>
                    </m:r>
                    <m:r>
                      <m:rPr>
                        <m:nor/>
                      </m:rP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m:t> </m:t>
                    </m:r>
                    <m:r>
                      <m:rPr>
                        <m:nor/>
                      </m:rP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m:t>Rosa</m:t>
                    </m:r>
                  </m:oMath>
                </a14:m>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,1994</a:t>
                </a:r>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p>
            </p:txBody>
          </p:sp>
        </mc:Choice>
        <mc:Fallback xmlns="">
          <p:sp>
            <p:nvSpPr>
              <p:cNvPr id="13" name="文本框 12"/>
              <p:cNvSpPr txBox="1">
                <a:spLocks noRot="1" noChangeAspect="1" noMove="1" noResize="1" noEditPoints="1" noAdjustHandles="1" noChangeArrowheads="1" noChangeShapeType="1" noTextEdit="1"/>
              </p:cNvSpPr>
              <p:nvPr/>
            </p:nvSpPr>
            <p:spPr>
              <a:xfrm>
                <a:off x="6207614" y="4628927"/>
                <a:ext cx="3506271" cy="646331"/>
              </a:xfrm>
              <a:prstGeom prst="rect">
                <a:avLst/>
              </a:prstGeom>
              <a:blipFill rotWithShape="1">
                <a:blip r:embed="rId3"/>
                <a:stretch>
                  <a:fillRect l="-14" t="-64" r="8" b="48"/>
                </a:stretch>
              </a:blipFill>
            </p:spPr>
            <p:txBody>
              <a:bodyPr/>
              <a:lstStyle/>
              <a:p>
                <a:r>
                  <a:rPr lang="zh-CN" altLang="en-US">
                    <a:noFill/>
                  </a:rPr>
                  <a:t> </a:t>
                </a:r>
              </a:p>
            </p:txBody>
          </p:sp>
        </mc:Fallback>
      </mc:AlternateContent>
      <p:cxnSp>
        <p:nvCxnSpPr>
          <p:cNvPr id="14" name="直线箭头连接符 13"/>
          <p:cNvCxnSpPr/>
          <p:nvPr/>
        </p:nvCxnSpPr>
        <p:spPr>
          <a:xfrm flipH="1">
            <a:off x="5718397" y="5201485"/>
            <a:ext cx="653607" cy="0"/>
          </a:xfrm>
          <a:prstGeom prst="straightConnector1">
            <a:avLst/>
          </a:prstGeom>
          <a:ln>
            <a:solidFill>
              <a:schemeClr val="bg1"/>
            </a:solidFill>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4091151" y="4980082"/>
            <a:ext cx="2034268" cy="369332"/>
          </a:xfrm>
          <a:prstGeom prst="rect">
            <a:avLst/>
          </a:prstGeom>
          <a:noFill/>
        </p:spPr>
        <p:txBody>
          <a:bodyPr wrap="square">
            <a:spAutoFit/>
          </a:bodyPr>
          <a:lstStyle/>
          <a:p>
            <a:r>
              <a:rPr lang="en-US" altLang="zh-CN"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ImPACT</a:t>
            </a:r>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框架</a:t>
            </a:r>
          </a:p>
        </p:txBody>
      </p:sp>
      <p:cxnSp>
        <p:nvCxnSpPr>
          <p:cNvPr id="16" name="直线箭头连接符 15"/>
          <p:cNvCxnSpPr/>
          <p:nvPr/>
        </p:nvCxnSpPr>
        <p:spPr>
          <a:xfrm flipH="1" flipV="1">
            <a:off x="5718397" y="6027892"/>
            <a:ext cx="653607" cy="4214"/>
          </a:xfrm>
          <a:prstGeom prst="straightConnector1">
            <a:avLst/>
          </a:prstGeom>
          <a:ln>
            <a:solidFill>
              <a:schemeClr val="bg1"/>
            </a:solidFill>
            <a:headEnd type="diamond" w="med" len="med"/>
            <a:tailEnd type="triangl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文本框 16"/>
              <p:cNvSpPr txBox="1"/>
              <p:nvPr/>
            </p:nvSpPr>
            <p:spPr>
              <a:xfrm>
                <a:off x="2411273" y="5896716"/>
                <a:ext cx="4966322"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a:solidFill>
                            <a:schemeClr val="bg1"/>
                          </a:solidFill>
                          <a:latin typeface="Cambria Math" panose="02040503050406030204" pitchFamily="18" charset="0"/>
                          <a:ea typeface="宋体" panose="02010600030101010101" pitchFamily="2" charset="-122"/>
                          <a:cs typeface="Times New Roman" panose="02020603050405020304" pitchFamily="18" charset="0"/>
                        </a:rPr>
                        <m:t>𝐼𝑃𝐴𝑇</m:t>
                      </m:r>
                      <m:r>
                        <a:rPr lang="en-US" altLang="zh-CN">
                          <a:solidFill>
                            <a:schemeClr val="bg1"/>
                          </a:solidFill>
                          <a:latin typeface="Cambria Math" panose="02040503050406030204" pitchFamily="18" charset="0"/>
                          <a:ea typeface="宋体" panose="02010600030101010101" pitchFamily="2" charset="-122"/>
                          <a:cs typeface="Times New Roman" panose="02020603050405020304" pitchFamily="18" charset="0"/>
                        </a:rPr>
                        <m:t>𝜀</m:t>
                      </m:r>
                      <m:r>
                        <a:rPr lang="en-US" altLang="zh-CN">
                          <a:solidFill>
                            <a:schemeClr val="bg1"/>
                          </a:solidFill>
                          <a:latin typeface="Cambria Math" panose="02040503050406030204" pitchFamily="18" charset="0"/>
                          <a:ea typeface="宋体" panose="02010600030101010101" pitchFamily="2" charset="-122"/>
                          <a:cs typeface="Times New Roman" panose="02020603050405020304" pitchFamily="18" charset="0"/>
                        </a:rPr>
                        <m:t>𝑘</m:t>
                      </m:r>
                      <m:r>
                        <a:rPr lang="zh-CN" altLang="en-US">
                          <a:solidFill>
                            <a:schemeClr val="bg1"/>
                          </a:solidFill>
                          <a:latin typeface="Cambria Math" panose="02040503050406030204" pitchFamily="18" charset="0"/>
                          <a:ea typeface="宋体" panose="02010600030101010101" pitchFamily="2" charset="-122"/>
                          <a:cs typeface="Times New Roman" panose="02020603050405020304" pitchFamily="18" charset="0"/>
                        </a:rPr>
                        <m:t>模型</m:t>
                      </m:r>
                    </m:oMath>
                  </m:oMathPara>
                </a14:m>
                <a:endPar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algn="ctr"/>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Magee and </a:t>
                </a:r>
                <a:r>
                  <a:rPr lang="en-US" altLang="zh-CN"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Devezas</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2017</a:t>
                </a:r>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17" name="文本框 16"/>
              <p:cNvSpPr txBox="1">
                <a:spLocks noRot="1" noChangeAspect="1" noMove="1" noResize="1" noEditPoints="1" noAdjustHandles="1" noChangeArrowheads="1" noChangeShapeType="1" noTextEdit="1"/>
              </p:cNvSpPr>
              <p:nvPr/>
            </p:nvSpPr>
            <p:spPr>
              <a:xfrm>
                <a:off x="2411273" y="5896716"/>
                <a:ext cx="4966322" cy="646331"/>
              </a:xfrm>
              <a:prstGeom prst="rect">
                <a:avLst/>
              </a:prstGeom>
              <a:blipFill rotWithShape="1">
                <a:blip r:embed="rId4"/>
                <a:stretch>
                  <a:fillRect l="-4" t="-16" r="3" b="1"/>
                </a:stretch>
              </a:blipFill>
            </p:spPr>
            <p:txBody>
              <a:bodyPr/>
              <a:lstStyle/>
              <a:p>
                <a:r>
                  <a:rPr lang="zh-CN" altLang="en-US">
                    <a:noFill/>
                  </a:rPr>
                  <a:t> </a:t>
                </a:r>
              </a:p>
            </p:txBody>
          </p:sp>
        </mc:Fallback>
      </mc:AlternateContent>
      <p:cxnSp>
        <p:nvCxnSpPr>
          <p:cNvPr id="18" name="肘形连接符 17"/>
          <p:cNvCxnSpPr/>
          <p:nvPr/>
        </p:nvCxnSpPr>
        <p:spPr>
          <a:xfrm rot="10800000" flipV="1">
            <a:off x="4894435" y="3296854"/>
            <a:ext cx="867638" cy="541839"/>
          </a:xfrm>
          <a:prstGeom prst="bentConnector2">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6818506" y="3286241"/>
            <a:ext cx="1049470" cy="532345"/>
          </a:xfrm>
          <a:prstGeom prst="bentConnector3">
            <a:avLst>
              <a:gd name="adj1" fmla="val 99954"/>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906130" y="3383136"/>
            <a:ext cx="3210154" cy="369332"/>
          </a:xfrm>
          <a:prstGeom prst="rect">
            <a:avLst/>
          </a:prstGeom>
          <a:noFill/>
        </p:spPr>
        <p:txBody>
          <a:bodyPr wrap="square" rtlCol="0">
            <a:spAutoFit/>
          </a:bodyPr>
          <a:lstStyle/>
          <a:p>
            <a:r>
              <a:rPr kumimoji="1" lang="zh-CN" altLang="en-US" dirty="0">
                <a:solidFill>
                  <a:schemeClr val="bg1"/>
                </a:solidFill>
                <a:latin typeface="宋体" panose="02010600030101010101" pitchFamily="2" charset="-122"/>
                <a:ea typeface="宋体" panose="02010600030101010101" pitchFamily="2" charset="-122"/>
              </a:rPr>
              <a:t>随机形式的发展</a:t>
            </a:r>
          </a:p>
        </p:txBody>
      </p:sp>
      <p:sp>
        <p:nvSpPr>
          <p:cNvPr id="21" name="文本框 20"/>
          <p:cNvSpPr txBox="1"/>
          <p:nvPr/>
        </p:nvSpPr>
        <p:spPr>
          <a:xfrm>
            <a:off x="3098801" y="3508058"/>
            <a:ext cx="3770506" cy="369332"/>
          </a:xfrm>
          <a:prstGeom prst="rect">
            <a:avLst/>
          </a:prstGeom>
          <a:noFill/>
        </p:spPr>
        <p:txBody>
          <a:bodyPr wrap="square" rtlCol="0">
            <a:spAutoFit/>
          </a:bodyPr>
          <a:lstStyle/>
          <a:p>
            <a:r>
              <a:rPr kumimoji="1" lang="zh-CN" altLang="en-US" dirty="0">
                <a:solidFill>
                  <a:schemeClr val="bg1"/>
                </a:solidFill>
                <a:latin typeface="宋体" panose="02010600030101010101" pitchFamily="2" charset="-122"/>
                <a:ea typeface="宋体" panose="02010600030101010101" pitchFamily="2" charset="-122"/>
              </a:rPr>
              <a:t>残差项</a:t>
            </a:r>
            <a:r>
              <a:rPr kumimoji="1" lang="en-US" altLang="zh-CN" dirty="0">
                <a:solidFill>
                  <a:schemeClr val="bg1"/>
                </a:solidFill>
                <a:latin typeface="宋体" panose="02010600030101010101" pitchFamily="2" charset="-122"/>
                <a:ea typeface="宋体" panose="02010600030101010101" pitchFamily="2" charset="-122"/>
              </a:rPr>
              <a:t>T</a:t>
            </a:r>
            <a:r>
              <a:rPr kumimoji="1" lang="zh-CN" altLang="en-US" dirty="0">
                <a:solidFill>
                  <a:schemeClr val="bg1"/>
                </a:solidFill>
                <a:latin typeface="宋体" panose="02010600030101010101" pitchFamily="2" charset="-122"/>
                <a:ea typeface="宋体" panose="02010600030101010101" pitchFamily="2" charset="-122"/>
              </a:rPr>
              <a:t>的分解</a:t>
            </a:r>
          </a:p>
        </p:txBody>
      </p:sp>
      <p:grpSp>
        <p:nvGrpSpPr>
          <p:cNvPr id="22" name="组合 21"/>
          <p:cNvGrpSpPr/>
          <p:nvPr/>
        </p:nvGrpSpPr>
        <p:grpSpPr>
          <a:xfrm rot="5400000">
            <a:off x="6162711" y="3641879"/>
            <a:ext cx="412543" cy="426489"/>
            <a:chOff x="4382766" y="4274642"/>
            <a:chExt cx="634077" cy="634077"/>
          </a:xfrm>
        </p:grpSpPr>
        <p:sp>
          <p:nvSpPr>
            <p:cNvPr id="23" name="椭圆 22"/>
            <p:cNvSpPr/>
            <p:nvPr/>
          </p:nvSpPr>
          <p:spPr>
            <a:xfrm>
              <a:off x="4382766" y="4274642"/>
              <a:ext cx="634077" cy="634077"/>
            </a:xfrm>
            <a:prstGeom prst="ellipse">
              <a:avLst/>
            </a:prstGeom>
            <a:solidFill>
              <a:srgbClr val="F4F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任意多边形 12"/>
            <p:cNvSpPr/>
            <p:nvPr/>
          </p:nvSpPr>
          <p:spPr>
            <a:xfrm rot="19985642">
              <a:off x="4543044" y="4447186"/>
              <a:ext cx="264091" cy="225548"/>
            </a:xfrm>
            <a:custGeom>
              <a:avLst/>
              <a:gdLst>
                <a:gd name="connsiteX0" fmla="*/ 0 w 1753850"/>
                <a:gd name="connsiteY0" fmla="*/ 1494358 h 1497882"/>
                <a:gd name="connsiteX1" fmla="*/ 874462 w 1753850"/>
                <a:gd name="connsiteY1" fmla="*/ 1002099 h 1497882"/>
                <a:gd name="connsiteX2" fmla="*/ 840024 w 1753850"/>
                <a:gd name="connsiteY2" fmla="*/ 0 h 1497882"/>
                <a:gd name="connsiteX3" fmla="*/ 1748300 w 1753850"/>
                <a:gd name="connsiteY3" fmla="*/ 1491233 h 1497882"/>
                <a:gd name="connsiteX4" fmla="*/ 1753850 w 1753850"/>
                <a:gd name="connsiteY4" fmla="*/ 1494358 h 1497882"/>
                <a:gd name="connsiteX5" fmla="*/ 1750203 w 1753850"/>
                <a:gd name="connsiteY5" fmla="*/ 1494358 h 1497882"/>
                <a:gd name="connsiteX6" fmla="*/ 1752349 w 1753850"/>
                <a:gd name="connsiteY6" fmla="*/ 1497882 h 1497882"/>
                <a:gd name="connsiteX7" fmla="*/ 1746064 w 1753850"/>
                <a:gd name="connsiteY7" fmla="*/ 1494358 h 149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850" h="1497882">
                  <a:moveTo>
                    <a:pt x="0" y="1494358"/>
                  </a:moveTo>
                  <a:lnTo>
                    <a:pt x="874462" y="1002099"/>
                  </a:lnTo>
                  <a:lnTo>
                    <a:pt x="840024" y="0"/>
                  </a:lnTo>
                  <a:lnTo>
                    <a:pt x="1748300" y="1491233"/>
                  </a:lnTo>
                  <a:lnTo>
                    <a:pt x="1753850" y="1494358"/>
                  </a:lnTo>
                  <a:lnTo>
                    <a:pt x="1750203" y="1494358"/>
                  </a:lnTo>
                  <a:lnTo>
                    <a:pt x="1752349" y="1497882"/>
                  </a:lnTo>
                  <a:lnTo>
                    <a:pt x="1746064" y="1494358"/>
                  </a:lnTo>
                  <a:close/>
                </a:path>
              </a:pathLst>
            </a:custGeom>
            <a:solidFill>
              <a:schemeClr val="bg1">
                <a:lumMod val="6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rot="5400000">
            <a:off x="6162711" y="5451811"/>
            <a:ext cx="412543" cy="426489"/>
            <a:chOff x="4382766" y="4274642"/>
            <a:chExt cx="634077" cy="634077"/>
          </a:xfrm>
        </p:grpSpPr>
        <p:sp>
          <p:nvSpPr>
            <p:cNvPr id="26" name="椭圆 25"/>
            <p:cNvSpPr/>
            <p:nvPr/>
          </p:nvSpPr>
          <p:spPr>
            <a:xfrm>
              <a:off x="4382766" y="4274642"/>
              <a:ext cx="634077" cy="634077"/>
            </a:xfrm>
            <a:prstGeom prst="ellipse">
              <a:avLst/>
            </a:prstGeom>
            <a:solidFill>
              <a:srgbClr val="F4F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任意多边形 12"/>
            <p:cNvSpPr/>
            <p:nvPr/>
          </p:nvSpPr>
          <p:spPr>
            <a:xfrm rot="19985642">
              <a:off x="4543044" y="4447186"/>
              <a:ext cx="264091" cy="225548"/>
            </a:xfrm>
            <a:custGeom>
              <a:avLst/>
              <a:gdLst>
                <a:gd name="connsiteX0" fmla="*/ 0 w 1753850"/>
                <a:gd name="connsiteY0" fmla="*/ 1494358 h 1497882"/>
                <a:gd name="connsiteX1" fmla="*/ 874462 w 1753850"/>
                <a:gd name="connsiteY1" fmla="*/ 1002099 h 1497882"/>
                <a:gd name="connsiteX2" fmla="*/ 840024 w 1753850"/>
                <a:gd name="connsiteY2" fmla="*/ 0 h 1497882"/>
                <a:gd name="connsiteX3" fmla="*/ 1748300 w 1753850"/>
                <a:gd name="connsiteY3" fmla="*/ 1491233 h 1497882"/>
                <a:gd name="connsiteX4" fmla="*/ 1753850 w 1753850"/>
                <a:gd name="connsiteY4" fmla="*/ 1494358 h 1497882"/>
                <a:gd name="connsiteX5" fmla="*/ 1750203 w 1753850"/>
                <a:gd name="connsiteY5" fmla="*/ 1494358 h 1497882"/>
                <a:gd name="connsiteX6" fmla="*/ 1752349 w 1753850"/>
                <a:gd name="connsiteY6" fmla="*/ 1497882 h 1497882"/>
                <a:gd name="connsiteX7" fmla="*/ 1746064 w 1753850"/>
                <a:gd name="connsiteY7" fmla="*/ 1494358 h 149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850" h="1497882">
                  <a:moveTo>
                    <a:pt x="0" y="1494358"/>
                  </a:moveTo>
                  <a:lnTo>
                    <a:pt x="874462" y="1002099"/>
                  </a:lnTo>
                  <a:lnTo>
                    <a:pt x="840024" y="0"/>
                  </a:lnTo>
                  <a:lnTo>
                    <a:pt x="1748300" y="1491233"/>
                  </a:lnTo>
                  <a:lnTo>
                    <a:pt x="1753850" y="1494358"/>
                  </a:lnTo>
                  <a:lnTo>
                    <a:pt x="1750203" y="1494358"/>
                  </a:lnTo>
                  <a:lnTo>
                    <a:pt x="1752349" y="1497882"/>
                  </a:lnTo>
                  <a:lnTo>
                    <a:pt x="1746064" y="1494358"/>
                  </a:lnTo>
                  <a:close/>
                </a:path>
              </a:pathLst>
            </a:custGeom>
            <a:solidFill>
              <a:schemeClr val="bg1">
                <a:lumMod val="6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文本框 27"/>
          <p:cNvSpPr txBox="1"/>
          <p:nvPr/>
        </p:nvSpPr>
        <p:spPr>
          <a:xfrm>
            <a:off x="2915875" y="5307926"/>
            <a:ext cx="6419088" cy="369332"/>
          </a:xfrm>
          <a:prstGeom prst="rect">
            <a:avLst/>
          </a:prstGeom>
          <a:noFill/>
        </p:spPr>
        <p:txBody>
          <a:bodyPr wrap="square">
            <a:spAutoFit/>
          </a:bodyPr>
          <a:lstStyle/>
          <a:p>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Waggoner and </a:t>
            </a:r>
            <a:r>
              <a:rPr lang="en-US" altLang="zh-CN"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Husubel</a:t>
            </a:r>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2002 </a:t>
            </a:r>
            <a:r>
              <a:rPr lang="zh-CN" altLang="en-US"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29" name="矩形 28"/>
          <p:cNvSpPr/>
          <p:nvPr/>
        </p:nvSpPr>
        <p:spPr>
          <a:xfrm>
            <a:off x="0" y="0"/>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0" name="文本框 9"/>
          <p:cNvSpPr txBox="1"/>
          <p:nvPr/>
        </p:nvSpPr>
        <p:spPr>
          <a:xfrm>
            <a:off x="8588828" y="226644"/>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31" name="图片 30" descr="4倍放大"/>
          <p:cNvPicPr>
            <a:picLocks noChangeAspect="1"/>
          </p:cNvPicPr>
          <p:nvPr/>
        </p:nvPicPr>
        <p:blipFill>
          <a:blip r:embed="rId5"/>
          <a:srcRect r="74487" b="-13203"/>
          <a:stretch>
            <a:fillRect/>
          </a:stretch>
        </p:blipFill>
        <p:spPr>
          <a:xfrm>
            <a:off x="7463007" y="292849"/>
            <a:ext cx="1241425" cy="5448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21310" y="1419860"/>
                <a:ext cx="11052810" cy="4361815"/>
              </a:xfrm>
              <a:prstGeom prst="rect">
                <a:avLst/>
              </a:prstGeom>
              <a:ln w="19050">
                <a:noFill/>
              </a:ln>
            </p:spPr>
            <p:txBody>
              <a:bodyPr wrap="square">
                <a:spAutoFit/>
              </a:bodyPr>
              <a:lstStyle/>
              <a:p>
                <a:pPr marL="342900" indent="-342900" algn="just">
                  <a:lnSpc>
                    <a:spcPct val="150000"/>
                  </a:lnSpc>
                  <a:spcAft>
                    <a:spcPts val="300"/>
                  </a:spcAft>
                  <a:buClr>
                    <a:srgbClr val="209598"/>
                  </a:buClr>
                  <a:buFont typeface="Wingdings" panose="05000000000000000000" pitchFamily="2" charset="2"/>
                  <a:buChar char="Ø"/>
                </a:pPr>
                <a:r>
                  <a:rPr lang="zh-CN" altLang="zh-CN" sz="20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然而，</a:t>
                </a:r>
                <a:r>
                  <a:rPr lang="en-US" altLang="zh-CN" sz="2000" dirty="0">
                    <a:solidFill>
                      <a:srgbClr val="000000"/>
                    </a:solidFill>
                    <a:latin typeface="Times New Roman" panose="02020603050405020304" pitchFamily="18" charset="0"/>
                    <a:ea typeface="宋体" panose="02010600030101010101" pitchFamily="2" charset="-122"/>
                  </a:rPr>
                  <a:t>IPAT</a:t>
                </a:r>
                <a:r>
                  <a:rPr lang="zh-CN" altLang="zh-CN" sz="2000" dirty="0">
                    <a:solidFill>
                      <a:srgbClr val="000000"/>
                    </a:solidFill>
                    <a:latin typeface="Times New Roman" panose="02020603050405020304" pitchFamily="18" charset="0"/>
                    <a:ea typeface="宋体" panose="02010600030101010101" pitchFamily="2" charset="-122"/>
                  </a:rPr>
                  <a:t>恒等式及其变体</a:t>
                </a:r>
                <a:r>
                  <a:rPr lang="zh-CN" altLang="en-US" sz="2000" dirty="0">
                    <a:solidFill>
                      <a:srgbClr val="000000"/>
                    </a:solidFill>
                    <a:latin typeface="Times New Roman" panose="02020603050405020304" pitchFamily="18" charset="0"/>
                    <a:ea typeface="宋体" panose="02010600030101010101" pitchFamily="2" charset="-122"/>
                  </a:rPr>
                  <a:t>局</a:t>
                </a:r>
                <a:r>
                  <a:rPr lang="zh-CN" altLang="zh-CN" sz="2000" dirty="0">
                    <a:solidFill>
                      <a:srgbClr val="000000"/>
                    </a:solidFill>
                    <a:latin typeface="宋体" panose="02010600030101010101" pitchFamily="2" charset="-122"/>
                    <a:ea typeface="宋体" panose="02010600030101010101" pitchFamily="2" charset="-122"/>
                  </a:rPr>
                  <a:t>限</a:t>
                </a:r>
                <a:r>
                  <a:rPr lang="zh-CN" altLang="en-US" sz="2000" dirty="0">
                    <a:solidFill>
                      <a:srgbClr val="000000"/>
                    </a:solidFill>
                    <a:latin typeface="宋体" panose="02010600030101010101" pitchFamily="2" charset="-122"/>
                    <a:ea typeface="宋体" panose="02010600030101010101" pitchFamily="2" charset="-122"/>
                  </a:rPr>
                  <a:t>在人与自然之间</a:t>
                </a:r>
                <a:r>
                  <a:rPr lang="zh-CN" altLang="zh-CN" sz="2000" dirty="0">
                    <a:solidFill>
                      <a:srgbClr val="000000"/>
                    </a:solidFill>
                    <a:latin typeface="宋体" panose="02010600030101010101" pitchFamily="2" charset="-122"/>
                    <a:ea typeface="宋体" panose="02010600030101010101" pitchFamily="2" charset="-122"/>
                  </a:rPr>
                  <a:t>的界面互动</a:t>
                </a:r>
                <a:r>
                  <a:rPr lang="zh-CN" altLang="en-US" sz="2000" dirty="0">
                    <a:solidFill>
                      <a:srgbClr val="000000"/>
                    </a:solidFill>
                    <a:latin typeface="宋体" panose="02010600030101010101" pitchFamily="2" charset="-122"/>
                    <a:ea typeface="宋体" panose="02010600030101010101" pitchFamily="2" charset="-122"/>
                  </a:rPr>
                  <a:t>， 忽视</a:t>
                </a:r>
                <a:r>
                  <a:rPr lang="zh-CN" altLang="en-US" sz="2000" dirty="0">
                    <a:solidFill>
                      <a:srgbClr val="000000"/>
                    </a:solidFill>
                    <a:latin typeface="Times New Roman" panose="02020603050405020304" pitchFamily="18" charset="0"/>
                    <a:ea typeface="宋体" panose="02010600030101010101" pitchFamily="2" charset="-122"/>
                  </a:rPr>
                  <a:t>人类社会的</a:t>
                </a:r>
                <a:r>
                  <a:rPr lang="zh-CN" altLang="zh-CN" sz="2000" dirty="0">
                    <a:solidFill>
                      <a:srgbClr val="000000"/>
                    </a:solidFill>
                    <a:latin typeface="Times New Roman" panose="02020603050405020304" pitchFamily="18" charset="0"/>
                    <a:ea typeface="宋体" panose="02010600030101010101" pitchFamily="2" charset="-122"/>
                  </a:rPr>
                  <a:t>内部</a:t>
                </a:r>
                <a:r>
                  <a:rPr lang="zh-CN" altLang="en-US" sz="2000" dirty="0">
                    <a:solidFill>
                      <a:srgbClr val="000000"/>
                    </a:solidFill>
                    <a:latin typeface="Times New Roman" panose="02020603050405020304" pitchFamily="18" charset="0"/>
                    <a:ea typeface="宋体" panose="02010600030101010101" pitchFamily="2" charset="-122"/>
                  </a:rPr>
                  <a:t>相互作用，本质上</a:t>
                </a:r>
                <a:r>
                  <a:rPr lang="zh-CN" altLang="zh-CN" sz="2000" dirty="0">
                    <a:solidFill>
                      <a:srgbClr val="000000"/>
                    </a:solidFill>
                    <a:latin typeface="宋体" panose="02010600030101010101" pitchFamily="2" charset="-122"/>
                    <a:ea typeface="宋体" panose="02010600030101010101" pitchFamily="2" charset="-122"/>
                  </a:rPr>
                  <a:t>把</a:t>
                </a:r>
                <a:r>
                  <a:rPr lang="zh-CN" altLang="en-US" sz="2000" dirty="0">
                    <a:solidFill>
                      <a:srgbClr val="000000"/>
                    </a:solidFill>
                    <a:latin typeface="宋体" panose="02010600030101010101" pitchFamily="2" charset="-122"/>
                    <a:ea typeface="宋体" panose="02010600030101010101" pitchFamily="2" charset="-122"/>
                  </a:rPr>
                  <a:t>人类社会</a:t>
                </a:r>
                <a:r>
                  <a:rPr lang="zh-CN" altLang="zh-CN" sz="2000" dirty="0">
                    <a:solidFill>
                      <a:srgbClr val="000000"/>
                    </a:solidFill>
                    <a:latin typeface="宋体" panose="02010600030101010101" pitchFamily="2" charset="-122"/>
                    <a:ea typeface="宋体" panose="02010600030101010101" pitchFamily="2" charset="-122"/>
                  </a:rPr>
                  <a:t>作为</a:t>
                </a:r>
                <a:r>
                  <a:rPr lang="en-US" altLang="zh-CN" sz="2000" dirty="0">
                    <a:solidFill>
                      <a:srgbClr val="000000"/>
                    </a:solidFill>
                    <a:latin typeface="宋体" panose="02010600030101010101" pitchFamily="2" charset="-122"/>
                    <a:ea typeface="宋体" panose="02010600030101010101" pitchFamily="2" charset="-122"/>
                  </a:rPr>
                  <a:t>“</a:t>
                </a:r>
                <a:r>
                  <a:rPr lang="zh-CN" altLang="zh-CN" sz="2000" dirty="0">
                    <a:solidFill>
                      <a:srgbClr val="000000"/>
                    </a:solidFill>
                    <a:latin typeface="宋体" panose="02010600030101010101" pitchFamily="2" charset="-122"/>
                    <a:ea typeface="宋体" panose="02010600030101010101" pitchFamily="2" charset="-122"/>
                  </a:rPr>
                  <a:t>黑箱</a:t>
                </a:r>
                <a:r>
                  <a:rPr lang="en-US" altLang="zh-CN" sz="2000" dirty="0">
                    <a:solidFill>
                      <a:srgbClr val="000000"/>
                    </a:solidFill>
                    <a:latin typeface="宋体" panose="02010600030101010101" pitchFamily="2" charset="-122"/>
                    <a:ea typeface="宋体" panose="02010600030101010101" pitchFamily="2" charset="-122"/>
                  </a:rPr>
                  <a:t>”</a:t>
                </a:r>
                <a:r>
                  <a:rPr lang="zh-CN" altLang="zh-CN" sz="2000" dirty="0">
                    <a:solidFill>
                      <a:srgbClr val="000000"/>
                    </a:solidFill>
                    <a:latin typeface="宋体" panose="02010600030101010101" pitchFamily="2" charset="-122"/>
                    <a:ea typeface="宋体" panose="02010600030101010101" pitchFamily="2" charset="-122"/>
                  </a:rPr>
                  <a:t>处理</a:t>
                </a:r>
                <a:r>
                  <a:rPr lang="zh-CN" altLang="en-US" sz="2000" dirty="0">
                    <a:solidFill>
                      <a:srgbClr val="000000"/>
                    </a:solidFill>
                    <a:latin typeface="Times New Roman" panose="02020603050405020304" pitchFamily="18" charset="0"/>
                    <a:ea typeface="宋体" panose="02010600030101010101" pitchFamily="2" charset="-122"/>
                  </a:rPr>
                  <a:t>，</a:t>
                </a:r>
                <a:endParaRPr lang="en-US" altLang="zh-CN" sz="2000" dirty="0">
                  <a:solidFill>
                    <a:srgbClr val="000000"/>
                  </a:solidFill>
                  <a:latin typeface="宋体" panose="02010600030101010101" pitchFamily="2" charset="-122"/>
                  <a:ea typeface="宋体" panose="02010600030101010101" pitchFamily="2" charset="-122"/>
                </a:endParaRPr>
              </a:p>
              <a:p>
                <a:pPr marL="1257300" lvl="2" indent="-342900" algn="just" fontAlgn="auto">
                  <a:lnSpc>
                    <a:spcPct val="150000"/>
                  </a:lnSpc>
                  <a:spcAft>
                    <a:spcPts val="300"/>
                  </a:spcAft>
                  <a:buClr>
                    <a:srgbClr val="209598"/>
                  </a:buClr>
                  <a:buFont typeface="Wingdings" panose="05000000000000000000" pitchFamily="2" charset="2"/>
                  <a:buChar char="Ø"/>
                </a:pP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a:t>
                </a:r>
                <a:r>
                  <a:rPr lang="en-US" altLang="zh-CN" sz="2000" dirty="0">
                    <a:solidFill>
                      <a:srgbClr val="000000"/>
                    </a:solidFill>
                    <a:effectLst/>
                    <a:latin typeface="Times New Roman" panose="02020603050405020304" pitchFamily="18" charset="0"/>
                    <a:ea typeface="宋体" panose="02010600030101010101" pitchFamily="2" charset="-122"/>
                  </a:rPr>
                  <a:t>IPAT</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恒等式中，人口（</a:t>
                </a:r>
                <a:r>
                  <a:rPr lang="en-US" altLang="zh-CN" sz="2000" dirty="0">
                    <a:solidFill>
                      <a:srgbClr val="000000"/>
                    </a:solidFill>
                    <a:effectLst/>
                    <a:latin typeface="Times New Roman" panose="02020603050405020304" pitchFamily="18" charset="0"/>
                    <a:ea typeface="宋体" panose="02010600030101010101" pitchFamily="2" charset="-122"/>
                  </a:rPr>
                  <a:t>P</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是经济参与人数，</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富裕（</a:t>
                </a:r>
                <a:r>
                  <a:rPr lang="en-US" altLang="zh-CN" sz="2000" dirty="0">
                    <a:solidFill>
                      <a:srgbClr val="000000"/>
                    </a:solidFill>
                    <a:effectLst/>
                    <a:latin typeface="Times New Roman" panose="02020603050405020304" pitchFamily="18" charset="0"/>
                    <a:ea typeface="宋体" panose="02010600030101010101" pitchFamily="2" charset="-122"/>
                  </a:rPr>
                  <a:t>A</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）是经济</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发展水平</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，而单位</a:t>
                </a:r>
                <a:r>
                  <a:rPr lang="en-US" altLang="zh-CN" sz="2000" dirty="0">
                    <a:solidFill>
                      <a:srgbClr val="000000"/>
                    </a:solidFill>
                    <a:effectLst/>
                    <a:latin typeface="Times New Roman" panose="02020603050405020304" pitchFamily="18" charset="0"/>
                    <a:ea typeface="宋体" panose="02010600030101010101" pitchFamily="2" charset="-122"/>
                  </a:rPr>
                  <a:t>GDP</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对环境的输入性影响（</a:t>
                </a:r>
                <a:r>
                  <a:rPr lang="en-US" altLang="zh-CN" sz="2000" dirty="0">
                    <a:solidFill>
                      <a:srgbClr val="000000"/>
                    </a:solidFill>
                    <a:effectLst/>
                    <a:latin typeface="Times New Roman" panose="02020603050405020304" pitchFamily="18" charset="0"/>
                    <a:ea typeface="宋体" panose="02010600030101010101" pitchFamily="2" charset="-122"/>
                  </a:rPr>
                  <a:t>T</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）则是</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在界面互动中人类社会</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对</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自然</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的输入性影响强度。</a:t>
                </a:r>
                <a:endParaRPr lang="en-US" altLang="zh-CN" sz="2000" dirty="0">
                  <a:solidFill>
                    <a:srgbClr val="000000"/>
                  </a:solidFill>
                  <a:latin typeface="宋体" panose="02010600030101010101" pitchFamily="2" charset="-122"/>
                  <a:ea typeface="宋体" panose="02010600030101010101" pitchFamily="2" charset="-122"/>
                </a:endParaRPr>
              </a:p>
              <a:p>
                <a:pPr marL="1257300" lvl="2" indent="-342900" algn="just" fontAlgn="auto">
                  <a:lnSpc>
                    <a:spcPct val="150000"/>
                  </a:lnSpc>
                  <a:spcAft>
                    <a:spcPts val="300"/>
                  </a:spcAft>
                  <a:buClr>
                    <a:srgbClr val="209598"/>
                  </a:buClr>
                  <a:buFont typeface="Wingdings" panose="05000000000000000000" pitchFamily="2" charset="2"/>
                  <a:buChar char="Ø"/>
                </a:pPr>
                <a:r>
                  <a:rPr lang="en-US" altLang="zh-CN" sz="2000" dirty="0">
                    <a:solidFill>
                      <a:srgbClr val="000000"/>
                    </a:solidFill>
                    <a:effectLst/>
                    <a:latin typeface="Times New Roman" panose="02020603050405020304" pitchFamily="18" charset="0"/>
                    <a:ea typeface="宋体" panose="02010600030101010101" pitchFamily="2" charset="-122"/>
                  </a:rPr>
                  <a:t>Kaya</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恒等式将</a:t>
                </a:r>
                <a:r>
                  <a:rPr lang="en-US" altLang="zh-CN" sz="2000" dirty="0">
                    <a:solidFill>
                      <a:srgbClr val="000000"/>
                    </a:solidFill>
                    <a:effectLst/>
                    <a:latin typeface="Times New Roman" panose="02020603050405020304" pitchFamily="18" charset="0"/>
                    <a:ea typeface="宋体" panose="02010600030101010101" pitchFamily="2" charset="-122"/>
                  </a:rPr>
                  <a:t>IPAT</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a:t>
                </a:r>
                <a:r>
                  <a:rPr lang="en-US" altLang="zh-CN" sz="2000" dirty="0">
                    <a:solidFill>
                      <a:srgbClr val="000000"/>
                    </a:solidFill>
                    <a:effectLst/>
                    <a:latin typeface="Times New Roman" panose="02020603050405020304" pitchFamily="18" charset="0"/>
                    <a:ea typeface="宋体" panose="02010600030101010101" pitchFamily="2" charset="-122"/>
                  </a:rPr>
                  <a:t>T</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”分解为单位</a:t>
                </a:r>
                <a:r>
                  <a:rPr lang="en-US" altLang="zh-CN" sz="2000" dirty="0">
                    <a:solidFill>
                      <a:srgbClr val="000000"/>
                    </a:solidFill>
                    <a:effectLst/>
                    <a:latin typeface="Times New Roman" panose="02020603050405020304" pitchFamily="18" charset="0"/>
                    <a:ea typeface="宋体" panose="02010600030101010101" pitchFamily="2" charset="-122"/>
                  </a:rPr>
                  <a:t>GDP</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能源消耗和环境影响、</a:t>
                </a:r>
                <a:r>
                  <a:rPr lang="en-US" altLang="zh-CN" sz="2000" dirty="0" err="1">
                    <a:solidFill>
                      <a:srgbClr val="000000"/>
                    </a:solidFill>
                    <a:effectLst/>
                    <a:latin typeface="Times New Roman" panose="02020603050405020304" pitchFamily="18" charset="0"/>
                    <a:ea typeface="宋体" panose="02010600030101010101" pitchFamily="2" charset="-122"/>
                  </a:rPr>
                  <a:t>ImPACT</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等式将</a:t>
                </a:r>
                <a:r>
                  <a:rPr lang="en-US" altLang="zh-CN" sz="2000" dirty="0">
                    <a:solidFill>
                      <a:srgbClr val="000000"/>
                    </a:solidFill>
                    <a:effectLst/>
                    <a:latin typeface="Times New Roman" panose="02020603050405020304" pitchFamily="18" charset="0"/>
                    <a:ea typeface="宋体" panose="02010600030101010101" pitchFamily="2" charset="-122"/>
                  </a:rPr>
                  <a:t>IPAT</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a:t>
                </a:r>
                <a:r>
                  <a:rPr lang="en-US" altLang="zh-CN" sz="2000" dirty="0">
                    <a:solidFill>
                      <a:srgbClr val="000000"/>
                    </a:solidFill>
                    <a:effectLst/>
                    <a:latin typeface="Times New Roman" panose="02020603050405020304" pitchFamily="18" charset="0"/>
                    <a:ea typeface="宋体" panose="02010600030101010101" pitchFamily="2" charset="-122"/>
                  </a:rPr>
                  <a:t>T</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”分解为单位</a:t>
                </a:r>
                <a:r>
                  <a:rPr lang="en-US" altLang="zh-CN" sz="2000" dirty="0">
                    <a:solidFill>
                      <a:srgbClr val="000000"/>
                    </a:solidFill>
                    <a:effectLst/>
                    <a:latin typeface="Times New Roman" panose="02020603050405020304" pitchFamily="18" charset="0"/>
                    <a:ea typeface="宋体" panose="02010600030101010101" pitchFamily="2" charset="-122"/>
                  </a:rPr>
                  <a:t>GDP</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资源消耗和环境影响，</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虽然考虑到了在界面互动中从</a:t>
                </a:r>
                <a:r>
                  <a:rPr lang="zh-CN" altLang="en-US" sz="2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自然</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输入人类社会的资源，</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实现了从单向输入向双边进出的转变</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，但仍限于界面</a:t>
                </a:r>
                <a:endParaRPr lang="en-US"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1257300" lvl="2" indent="-342900" algn="just" fontAlgn="auto">
                  <a:lnSpc>
                    <a:spcPct val="150000"/>
                  </a:lnSpc>
                  <a:spcAft>
                    <a:spcPts val="300"/>
                  </a:spcAft>
                  <a:buClr>
                    <a:srgbClr val="209598"/>
                  </a:buClr>
                  <a:buFont typeface="Wingdings" panose="05000000000000000000" pitchFamily="2" charset="2"/>
                  <a:buChar char="Ø"/>
                </a:pPr>
                <a14:m>
                  <m:oMath xmlns:m="http://schemas.openxmlformats.org/officeDocument/2006/math">
                    <m:r>
                      <m:rPr>
                        <m:sty m:val="p"/>
                      </m:rPr>
                      <a:rPr lang="en-US" altLang="zh-CN" sz="2000"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IPATεk</m:t>
                    </m:r>
                  </m:oMath>
                </a14:m>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公式中</a:t>
                </a:r>
                <a14:m>
                  <m:oMath xmlns:m="http://schemas.openxmlformats.org/officeDocument/2006/math">
                    <m:r>
                      <m:rPr>
                        <m:sty m:val="p"/>
                      </m:rPr>
                      <a:rPr lang="en-US" altLang="zh-CN" sz="200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εk</m:t>
                    </m:r>
                  </m:oMath>
                </a14:m>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的本质是技术进步在降低</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环境</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影响强度</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同时会扩大</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人类社会</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自然</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输入</a:t>
                </a:r>
                <a:r>
                  <a:rPr lang="zh-CN" altLang="en-US"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zh-CN" sz="2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资源的效应</a:t>
                </a:r>
                <a:r>
                  <a:rPr lang="zh-CN" altLang="zh-CN" sz="2000" dirty="0">
                    <a:solidFill>
                      <a:srgbClr val="000000"/>
                    </a:solidFill>
                    <a:latin typeface="宋体" panose="02010600030101010101" pitchFamily="2" charset="-122"/>
                    <a:ea typeface="宋体" panose="02010600030101010101" pitchFamily="2" charset="-122"/>
                  </a:rPr>
                  <a:t>。</a:t>
                </a:r>
                <a:endParaRPr lang="en-US" altLang="zh-CN" sz="2000" dirty="0">
                  <a:solidFill>
                    <a:srgbClr val="000000"/>
                  </a:solidFill>
                  <a:latin typeface="宋体" panose="02010600030101010101" pitchFamily="2" charset="-122"/>
                  <a:ea typeface="宋体" panose="02010600030101010101" pitchFamily="2" charset="-122"/>
                </a:endParaRPr>
              </a:p>
            </p:txBody>
          </p:sp>
        </mc:Choice>
        <mc:Fallback xmlns="">
          <p:sp>
            <p:nvSpPr>
              <p:cNvPr id="2" name="矩形 1"/>
              <p:cNvSpPr>
                <a:spLocks noRot="1" noChangeAspect="1" noMove="1" noResize="1" noEditPoints="1" noAdjustHandles="1" noChangeArrowheads="1" noChangeShapeType="1" noTextEdit="1"/>
              </p:cNvSpPr>
              <p:nvPr/>
            </p:nvSpPr>
            <p:spPr>
              <a:xfrm>
                <a:off x="321310" y="1419860"/>
                <a:ext cx="11052810" cy="4361815"/>
              </a:xfrm>
              <a:prstGeom prst="rect">
                <a:avLst/>
              </a:prstGeom>
              <a:blipFill rotWithShape="1">
                <a:blip r:embed="rId2"/>
                <a:stretch>
                  <a:fillRect/>
                </a:stretch>
              </a:blipFill>
              <a:ln w="19050">
                <a:noFill/>
              </a:ln>
            </p:spPr>
            <p:txBody>
              <a:bodyPr/>
              <a:lstStyle/>
              <a:p>
                <a:r>
                  <a:rPr lang="zh-CN" altLang="en-US">
                    <a:noFill/>
                  </a:rPr>
                  <a:t> </a:t>
                </a:r>
              </a:p>
            </p:txBody>
          </p:sp>
        </mc:Fallback>
      </mc:AlternateContent>
      <p:grpSp>
        <p:nvGrpSpPr>
          <p:cNvPr id="5" name="组合 4"/>
          <p:cNvGrpSpPr/>
          <p:nvPr/>
        </p:nvGrpSpPr>
        <p:grpSpPr>
          <a:xfrm rot="165258">
            <a:off x="-5068084" y="5511357"/>
            <a:ext cx="19193311" cy="3408184"/>
            <a:chOff x="-2952595" y="894253"/>
            <a:chExt cx="19193311" cy="3408184"/>
          </a:xfrm>
        </p:grpSpPr>
        <p:grpSp>
          <p:nvGrpSpPr>
            <p:cNvPr id="6" name="组合 5"/>
            <p:cNvGrpSpPr/>
            <p:nvPr/>
          </p:nvGrpSpPr>
          <p:grpSpPr>
            <a:xfrm>
              <a:off x="-2952595" y="1576468"/>
              <a:ext cx="11470913" cy="2725969"/>
              <a:chOff x="-2952595" y="1244714"/>
              <a:chExt cx="11470913" cy="3499439"/>
            </a:xfrm>
          </p:grpSpPr>
          <p:sp>
            <p:nvSpPr>
              <p:cNvPr id="23" name="任意多边形: 形状 240"/>
              <p:cNvSpPr/>
              <p:nvPr/>
            </p:nvSpPr>
            <p:spPr>
              <a:xfrm flipV="1">
                <a:off x="-142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4" name="任意多边形: 形状 97"/>
              <p:cNvSpPr/>
              <p:nvPr/>
            </p:nvSpPr>
            <p:spPr>
              <a:xfrm flipV="1">
                <a:off x="-295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5" name="任意多边形: 形状 229"/>
              <p:cNvSpPr/>
              <p:nvPr/>
            </p:nvSpPr>
            <p:spPr>
              <a:xfrm flipV="1">
                <a:off x="-282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6" name="任意多边形: 形状 230"/>
              <p:cNvSpPr/>
              <p:nvPr/>
            </p:nvSpPr>
            <p:spPr>
              <a:xfrm flipV="1">
                <a:off x="-269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7" name="任意多边形: 形状 231"/>
              <p:cNvSpPr/>
              <p:nvPr/>
            </p:nvSpPr>
            <p:spPr>
              <a:xfrm flipV="1">
                <a:off x="-2571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8" name="任意多边形: 形状 232"/>
              <p:cNvSpPr/>
              <p:nvPr/>
            </p:nvSpPr>
            <p:spPr>
              <a:xfrm flipV="1">
                <a:off x="-2444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9" name="任意多边形: 形状 233"/>
              <p:cNvSpPr/>
              <p:nvPr/>
            </p:nvSpPr>
            <p:spPr>
              <a:xfrm flipV="1">
                <a:off x="-2317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0" name="任意多边形: 形状 234"/>
              <p:cNvSpPr/>
              <p:nvPr/>
            </p:nvSpPr>
            <p:spPr>
              <a:xfrm flipV="1">
                <a:off x="-2190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1" name="任意多边形: 形状 235"/>
              <p:cNvSpPr/>
              <p:nvPr/>
            </p:nvSpPr>
            <p:spPr>
              <a:xfrm flipV="1">
                <a:off x="-2063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2" name="任意多边形: 形状 236"/>
              <p:cNvSpPr/>
              <p:nvPr/>
            </p:nvSpPr>
            <p:spPr>
              <a:xfrm flipV="1">
                <a:off x="-1936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3" name="任意多边形: 形状 237"/>
              <p:cNvSpPr/>
              <p:nvPr/>
            </p:nvSpPr>
            <p:spPr>
              <a:xfrm flipV="1">
                <a:off x="-1809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4" name="任意多边形: 形状 238"/>
              <p:cNvSpPr/>
              <p:nvPr/>
            </p:nvSpPr>
            <p:spPr>
              <a:xfrm flipV="1">
                <a:off x="-168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5" name="任意多边形: 形状 239"/>
              <p:cNvSpPr/>
              <p:nvPr/>
            </p:nvSpPr>
            <p:spPr>
              <a:xfrm flipV="1">
                <a:off x="-155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6" name="任意多边形: 形状 241"/>
              <p:cNvSpPr/>
              <p:nvPr/>
            </p:nvSpPr>
            <p:spPr>
              <a:xfrm flipV="1">
                <a:off x="-13269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7" name="任意多边形: 形状 249"/>
              <p:cNvSpPr/>
              <p:nvPr/>
            </p:nvSpPr>
            <p:spPr>
              <a:xfrm flipV="1">
                <a:off x="-1212695" y="12955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8" name="任意多边形: 形状 250"/>
              <p:cNvSpPr/>
              <p:nvPr/>
            </p:nvSpPr>
            <p:spPr>
              <a:xfrm flipV="1">
                <a:off x="-1098395" y="12828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9" name="任意多边形: 形状 251"/>
              <p:cNvSpPr/>
              <p:nvPr/>
            </p:nvSpPr>
            <p:spPr>
              <a:xfrm flipV="1">
                <a:off x="-984095" y="12701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0" name="任意多边形: 形状 252"/>
              <p:cNvSpPr/>
              <p:nvPr/>
            </p:nvSpPr>
            <p:spPr>
              <a:xfrm flipV="1">
                <a:off x="-869795" y="12574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1" name="任意多边形: 形状 253"/>
              <p:cNvSpPr/>
              <p:nvPr/>
            </p:nvSpPr>
            <p:spPr>
              <a:xfrm flipV="1">
                <a:off x="-755495" y="12447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nvGrpSpPr>
            <p:cNvPr id="7" name="组合 6"/>
            <p:cNvGrpSpPr/>
            <p:nvPr/>
          </p:nvGrpSpPr>
          <p:grpSpPr>
            <a:xfrm flipV="1">
              <a:off x="5259247" y="894253"/>
              <a:ext cx="10981469" cy="1421185"/>
              <a:chOff x="2942756" y="2127318"/>
              <a:chExt cx="11559270" cy="1495962"/>
            </a:xfrm>
          </p:grpSpPr>
          <p:sp>
            <p:nvSpPr>
              <p:cNvPr id="8" name="任意多边形: 形状 275"/>
              <p:cNvSpPr/>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9" name="任意多边形: 形状 276"/>
              <p:cNvSpPr/>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0" name="任意多边形: 形状 277"/>
              <p:cNvSpPr/>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1" name="任意多边形: 形状 278"/>
              <p:cNvSpPr/>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2" name="任意多边形: 形状 279"/>
              <p:cNvSpPr/>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3" name="任意多边形: 形状 280"/>
              <p:cNvSpPr/>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4" name="任意多边形: 形状 281"/>
              <p:cNvSpPr/>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5" name="任意多边形: 形状 282"/>
              <p:cNvSpPr/>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6" name="任意多边形: 形状 283"/>
              <p:cNvSpPr/>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7" name="任意多边形: 形状 284"/>
              <p:cNvSpPr/>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8" name="任意多边形: 形状 285"/>
              <p:cNvSpPr/>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9" name="任意多边形: 形状 286"/>
              <p:cNvSpPr/>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0" name="任意多边形: 形状 287"/>
              <p:cNvSpPr/>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1" name="任意多边形: 形状 288"/>
              <p:cNvSpPr/>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2" name="任意多边形: 形状 289"/>
              <p:cNvSpPr/>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sp>
        <p:nvSpPr>
          <p:cNvPr id="43" name="矩形 42"/>
          <p:cNvSpPr/>
          <p:nvPr/>
        </p:nvSpPr>
        <p:spPr>
          <a:xfrm>
            <a:off x="0" y="-9615"/>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2" name="文本框 41"/>
          <p:cNvSpPr txBox="1"/>
          <p:nvPr/>
        </p:nvSpPr>
        <p:spPr>
          <a:xfrm>
            <a:off x="9246" y="636353"/>
            <a:ext cx="6096000" cy="521970"/>
          </a:xfrm>
          <a:prstGeom prst="rect">
            <a:avLst/>
          </a:prstGeom>
          <a:noFill/>
        </p:spPr>
        <p:txBody>
          <a:bodyPr wrap="square" rtlCol="0">
            <a:spAutoFit/>
          </a:bodyPr>
          <a:lstStyle/>
          <a:p>
            <a:r>
              <a:rPr lang="zh-CN" altLang="en-US"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（二）</a:t>
            </a:r>
            <a:r>
              <a:rPr lang="en-US" altLang="zh-CN"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IPAT</a:t>
            </a:r>
            <a:r>
              <a:rPr lang="zh-CN" altLang="en-US"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恒等式及其变体的局限性</a:t>
            </a:r>
          </a:p>
        </p:txBody>
      </p:sp>
      <p:pic>
        <p:nvPicPr>
          <p:cNvPr id="3" name="图片 2" descr="4倍放大"/>
          <p:cNvPicPr>
            <a:picLocks noChangeAspect="1"/>
          </p:cNvPicPr>
          <p:nvPr/>
        </p:nvPicPr>
        <p:blipFill>
          <a:blip r:embed="rId3"/>
          <a:srcRect r="74487" b="-13203"/>
          <a:stretch>
            <a:fillRect/>
          </a:stretch>
        </p:blipFill>
        <p:spPr>
          <a:xfrm>
            <a:off x="7431634" y="91727"/>
            <a:ext cx="1241425" cy="544830"/>
          </a:xfrm>
          <a:prstGeom prst="rect">
            <a:avLst/>
          </a:prstGeom>
        </p:spPr>
      </p:pic>
      <p:sp>
        <p:nvSpPr>
          <p:cNvPr id="4" name="文本框 9"/>
          <p:cNvSpPr txBox="1"/>
          <p:nvPr/>
        </p:nvSpPr>
        <p:spPr>
          <a:xfrm>
            <a:off x="8605277" y="67076"/>
            <a:ext cx="5443220"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9965" y="1548130"/>
            <a:ext cx="10125075" cy="4900295"/>
          </a:xfrm>
          <a:prstGeom prst="rect">
            <a:avLst/>
          </a:prstGeom>
          <a:ln w="19050">
            <a:noFill/>
          </a:ln>
        </p:spPr>
        <p:txBody>
          <a:bodyPr wrap="square">
            <a:spAutoFit/>
          </a:bodyPr>
          <a:lstStyle/>
          <a:p>
            <a:pPr marL="342900" indent="-342900" algn="just">
              <a:lnSpc>
                <a:spcPct val="150000"/>
              </a:lnSpc>
              <a:spcAft>
                <a:spcPts val="300"/>
              </a:spcAft>
              <a:buClr>
                <a:srgbClr val="209598"/>
              </a:buClr>
              <a:buFont typeface="Wingdings" panose="05000000000000000000" pitchFamily="2" charset="2"/>
              <a:buChar char="Ø"/>
            </a:pPr>
            <a:r>
              <a:rPr lang="zh-CN" altLang="zh-CN" sz="2000" dirty="0">
                <a:solidFill>
                  <a:srgbClr val="000000"/>
                </a:solidFill>
                <a:latin typeface="宋体" panose="02010600030101010101" pitchFamily="2" charset="-122"/>
                <a:ea typeface="宋体" panose="02010600030101010101" pitchFamily="2" charset="-122"/>
              </a:rPr>
              <a:t>把</a:t>
            </a:r>
            <a:r>
              <a:rPr lang="zh-CN" altLang="en-US" sz="2000" dirty="0">
                <a:solidFill>
                  <a:srgbClr val="000000"/>
                </a:solidFill>
                <a:latin typeface="宋体" panose="02010600030101010101" pitchFamily="2" charset="-122"/>
                <a:ea typeface="宋体" panose="02010600030101010101" pitchFamily="2" charset="-122"/>
              </a:rPr>
              <a:t>人类社会</a:t>
            </a:r>
            <a:r>
              <a:rPr lang="zh-CN" altLang="zh-CN" sz="2000" dirty="0">
                <a:solidFill>
                  <a:srgbClr val="000000"/>
                </a:solidFill>
                <a:latin typeface="宋体" panose="02010600030101010101" pitchFamily="2" charset="-122"/>
                <a:ea typeface="宋体" panose="02010600030101010101" pitchFamily="2" charset="-122"/>
              </a:rPr>
              <a:t>作为</a:t>
            </a:r>
            <a:r>
              <a:rPr lang="en-US" altLang="zh-CN" sz="2000" dirty="0">
                <a:solidFill>
                  <a:srgbClr val="000000"/>
                </a:solidFill>
                <a:latin typeface="宋体" panose="02010600030101010101" pitchFamily="2" charset="-122"/>
                <a:ea typeface="宋体" panose="02010600030101010101" pitchFamily="2" charset="-122"/>
              </a:rPr>
              <a:t>“</a:t>
            </a:r>
            <a:r>
              <a:rPr lang="zh-CN" altLang="zh-CN" sz="2000" dirty="0">
                <a:solidFill>
                  <a:srgbClr val="000000"/>
                </a:solidFill>
                <a:latin typeface="宋体" panose="02010600030101010101" pitchFamily="2" charset="-122"/>
                <a:ea typeface="宋体" panose="02010600030101010101" pitchFamily="2" charset="-122"/>
              </a:rPr>
              <a:t>黑箱</a:t>
            </a:r>
            <a:r>
              <a:rPr lang="en-US" altLang="zh-CN" sz="2000" dirty="0">
                <a:solidFill>
                  <a:srgbClr val="000000"/>
                </a:solidFill>
                <a:latin typeface="宋体" panose="02010600030101010101" pitchFamily="2" charset="-122"/>
                <a:ea typeface="宋体" panose="02010600030101010101" pitchFamily="2" charset="-122"/>
              </a:rPr>
              <a:t>”</a:t>
            </a:r>
            <a:r>
              <a:rPr lang="zh-CN" altLang="zh-CN" sz="2000" dirty="0">
                <a:solidFill>
                  <a:srgbClr val="000000"/>
                </a:solidFill>
                <a:latin typeface="宋体" panose="02010600030101010101" pitchFamily="2" charset="-122"/>
                <a:ea typeface="宋体" panose="02010600030101010101" pitchFamily="2" charset="-122"/>
              </a:rPr>
              <a:t>处理</a:t>
            </a:r>
            <a:r>
              <a:rPr lang="zh-CN" altLang="en-US" sz="2000" dirty="0">
                <a:solidFill>
                  <a:srgbClr val="000000"/>
                </a:solidFill>
                <a:latin typeface="宋体" panose="02010600030101010101" pitchFamily="2" charset="-122"/>
                <a:ea typeface="宋体" panose="02010600030101010101" pitchFamily="2" charset="-122"/>
              </a:rPr>
              <a:t>，必然意味着：</a:t>
            </a:r>
            <a:endParaRPr lang="en-US" altLang="zh-CN" sz="2000" dirty="0">
              <a:solidFill>
                <a:srgbClr val="000000"/>
              </a:solidFill>
              <a:latin typeface="宋体" panose="02010600030101010101" pitchFamily="2" charset="-122"/>
              <a:ea typeface="宋体" panose="02010600030101010101" pitchFamily="2" charset="-122"/>
            </a:endParaRPr>
          </a:p>
          <a:p>
            <a:pPr marL="1257300" lvl="2" indent="-342900" algn="just">
              <a:lnSpc>
                <a:spcPct val="150000"/>
              </a:lnSpc>
              <a:spcAft>
                <a:spcPts val="300"/>
              </a:spcAft>
              <a:buClr>
                <a:srgbClr val="209598"/>
              </a:buClr>
              <a:buFont typeface="Wingdings" panose="05000000000000000000" pitchFamily="2" charset="2"/>
              <a:buChar char="Ø"/>
            </a:pPr>
            <a:r>
              <a:rPr lang="zh-CN" altLang="en-US" sz="2000" dirty="0">
                <a:solidFill>
                  <a:srgbClr val="000000"/>
                </a:solidFill>
                <a:latin typeface="宋体" panose="02010600030101010101" pitchFamily="2" charset="-122"/>
                <a:ea typeface="宋体" panose="02010600030101010101" pitchFamily="2" charset="-122"/>
              </a:rPr>
              <a:t>忽视影响环境的人类社会结构因素，从而</a:t>
            </a:r>
            <a:r>
              <a:rPr lang="zh-CN" altLang="zh-CN" sz="2000" dirty="0">
                <a:solidFill>
                  <a:srgbClr val="000000"/>
                </a:solidFill>
                <a:latin typeface="宋体" panose="02010600030101010101" pitchFamily="2" charset="-122"/>
                <a:ea typeface="宋体" panose="02010600030101010101" pitchFamily="2" charset="-122"/>
              </a:rPr>
              <a:t>不能完整清晰地</a:t>
            </a:r>
            <a:r>
              <a:rPr lang="zh-CN" altLang="en-US" sz="2000" dirty="0">
                <a:solidFill>
                  <a:srgbClr val="000000"/>
                </a:solidFill>
                <a:latin typeface="宋体" panose="02010600030101010101" pitchFamily="2" charset="-122"/>
                <a:ea typeface="宋体" panose="02010600030101010101" pitchFamily="2" charset="-122"/>
              </a:rPr>
              <a:t>揭示影响环境的</a:t>
            </a:r>
            <a:r>
              <a:rPr lang="zh-CN" altLang="zh-CN" sz="2000" dirty="0">
                <a:solidFill>
                  <a:srgbClr val="000000"/>
                </a:solidFill>
                <a:latin typeface="宋体" panose="02010600030101010101" pitchFamily="2" charset="-122"/>
                <a:ea typeface="宋体" panose="02010600030101010101" pitchFamily="2" charset="-122"/>
              </a:rPr>
              <a:t>人类因素</a:t>
            </a:r>
            <a:r>
              <a:rPr lang="zh-CN" altLang="en-US" sz="2000" dirty="0">
                <a:solidFill>
                  <a:srgbClr val="000000"/>
                </a:solidFill>
                <a:latin typeface="宋体" panose="02010600030101010101" pitchFamily="2" charset="-122"/>
                <a:ea typeface="宋体" panose="02010600030101010101" pitchFamily="2" charset="-122"/>
              </a:rPr>
              <a:t>，全面</a:t>
            </a:r>
            <a:r>
              <a:rPr lang="zh-CN" altLang="zh-CN" sz="2000" dirty="0">
                <a:solidFill>
                  <a:srgbClr val="000000"/>
                </a:solidFill>
                <a:latin typeface="宋体" panose="02010600030101010101" pitchFamily="2" charset="-122"/>
                <a:ea typeface="宋体" panose="02010600030101010101" pitchFamily="2" charset="-122"/>
              </a:rPr>
              <a:t>分析、预测、指导</a:t>
            </a:r>
            <a:r>
              <a:rPr lang="zh-CN" altLang="en-US" sz="2000" dirty="0">
                <a:solidFill>
                  <a:srgbClr val="000000"/>
                </a:solidFill>
                <a:latin typeface="宋体" panose="02010600030101010101" pitchFamily="2" charset="-122"/>
                <a:ea typeface="宋体" panose="02010600030101010101" pitchFamily="2" charset="-122"/>
              </a:rPr>
              <a:t>绿色低碳发展</a:t>
            </a:r>
            <a:r>
              <a:rPr lang="zh-CN" altLang="zh-CN" sz="2000" dirty="0">
                <a:solidFill>
                  <a:srgbClr val="000000"/>
                </a:solidFill>
                <a:latin typeface="宋体" panose="02010600030101010101" pitchFamily="2" charset="-122"/>
                <a:ea typeface="宋体" panose="02010600030101010101" pitchFamily="2" charset="-122"/>
              </a:rPr>
              <a:t>。 </a:t>
            </a:r>
            <a:endParaRPr lang="en-US" altLang="zh-CN" sz="2000" dirty="0">
              <a:solidFill>
                <a:srgbClr val="000000"/>
              </a:solidFill>
              <a:latin typeface="宋体" panose="02010600030101010101" pitchFamily="2" charset="-122"/>
              <a:ea typeface="宋体" panose="02010600030101010101" pitchFamily="2" charset="-122"/>
            </a:endParaRPr>
          </a:p>
          <a:p>
            <a:pPr marL="1257300" lvl="2" indent="-342900" algn="just">
              <a:lnSpc>
                <a:spcPct val="150000"/>
              </a:lnSpc>
              <a:spcAft>
                <a:spcPts val="300"/>
              </a:spcAft>
              <a:buClr>
                <a:srgbClr val="209598"/>
              </a:buClr>
              <a:buFont typeface="Wingdings" panose="05000000000000000000" pitchFamily="2" charset="2"/>
              <a:buChar char="Ø"/>
            </a:pPr>
            <a:r>
              <a:rPr lang="zh-CN" altLang="en-US" sz="2000" dirty="0">
                <a:solidFill>
                  <a:srgbClr val="000000"/>
                </a:solidFill>
                <a:latin typeface="宋体" panose="02010600030101010101" pitchFamily="2" charset="-122"/>
                <a:ea typeface="宋体" panose="02010600030101010101" pitchFamily="2" charset="-122"/>
              </a:rPr>
              <a:t>在</a:t>
            </a:r>
            <a:r>
              <a:rPr lang="zh-CN" altLang="zh-CN" sz="2000" dirty="0">
                <a:solidFill>
                  <a:srgbClr val="000000"/>
                </a:solidFill>
                <a:latin typeface="宋体" panose="02010600030101010101" pitchFamily="2" charset="-122"/>
                <a:ea typeface="宋体" panose="02010600030101010101" pitchFamily="2" charset="-122"/>
              </a:rPr>
              <a:t>没有空间的“点”上</a:t>
            </a:r>
            <a:r>
              <a:rPr lang="zh-CN" altLang="en-US" sz="2000" dirty="0">
                <a:solidFill>
                  <a:srgbClr val="000000"/>
                </a:solidFill>
                <a:latin typeface="宋体" panose="02010600030101010101" pitchFamily="2" charset="-122"/>
                <a:ea typeface="宋体" panose="02010600030101010101" pitchFamily="2" charset="-122"/>
              </a:rPr>
              <a:t>进行</a:t>
            </a:r>
            <a:r>
              <a:rPr lang="zh-CN" altLang="zh-CN" sz="2000" dirty="0">
                <a:solidFill>
                  <a:srgbClr val="000000"/>
                </a:solidFill>
                <a:latin typeface="宋体" panose="02010600030101010101" pitchFamily="2" charset="-122"/>
                <a:ea typeface="宋体" panose="02010600030101010101" pitchFamily="2" charset="-122"/>
              </a:rPr>
              <a:t>分析</a:t>
            </a:r>
            <a:r>
              <a:rPr lang="zh-CN" altLang="en-US" sz="2000" dirty="0">
                <a:solidFill>
                  <a:srgbClr val="000000"/>
                </a:solidFill>
                <a:latin typeface="宋体" panose="02010600030101010101" pitchFamily="2" charset="-122"/>
                <a:ea typeface="宋体" panose="02010600030101010101" pitchFamily="2" charset="-122"/>
              </a:rPr>
              <a:t>， 尽管空间是“</a:t>
            </a:r>
            <a:r>
              <a:rPr lang="zh-CN" altLang="zh-CN" sz="2000" dirty="0">
                <a:solidFill>
                  <a:srgbClr val="000000"/>
                </a:solidFill>
                <a:latin typeface="宋体" panose="02010600030101010101" pitchFamily="2" charset="-122"/>
                <a:ea typeface="宋体" panose="02010600030101010101" pitchFamily="2" charset="-122"/>
              </a:rPr>
              <a:t>一切生产和一切人类活动所需要的要素</a:t>
            </a:r>
            <a:r>
              <a:rPr lang="zh-CN" altLang="en-US" sz="2000" dirty="0">
                <a:solidFill>
                  <a:srgbClr val="000000"/>
                </a:solidFill>
                <a:latin typeface="宋体" panose="02010600030101010101" pitchFamily="2" charset="-122"/>
                <a:ea typeface="宋体" panose="02010600030101010101" pitchFamily="2" charset="-122"/>
              </a:rPr>
              <a:t>”</a:t>
            </a:r>
            <a:endParaRPr lang="en-US" altLang="zh-CN" sz="2000" dirty="0">
              <a:solidFill>
                <a:srgbClr val="000000"/>
              </a:solidFill>
              <a:latin typeface="宋体" panose="02010600030101010101" pitchFamily="2" charset="-122"/>
              <a:ea typeface="宋体" panose="02010600030101010101" pitchFamily="2" charset="-122"/>
            </a:endParaRPr>
          </a:p>
          <a:p>
            <a:pPr marL="1257300" lvl="2" indent="-342900" algn="just">
              <a:lnSpc>
                <a:spcPct val="150000"/>
              </a:lnSpc>
              <a:spcAft>
                <a:spcPts val="300"/>
              </a:spcAft>
              <a:buClr>
                <a:srgbClr val="209598"/>
              </a:buClr>
              <a:buFont typeface="Wingdings" panose="05000000000000000000" pitchFamily="2" charset="2"/>
              <a:buChar char="Ø"/>
            </a:pPr>
            <a:r>
              <a:rPr lang="zh-CN" altLang="zh-CN" sz="2000" dirty="0">
                <a:solidFill>
                  <a:srgbClr val="000000"/>
                </a:solidFill>
                <a:latin typeface="宋体" panose="02010600030101010101" pitchFamily="2" charset="-122"/>
                <a:ea typeface="宋体" panose="02010600030101010101" pitchFamily="2" charset="-122"/>
              </a:rPr>
              <a:t>把特定资源的消耗和环境影响从</a:t>
            </a:r>
            <a:r>
              <a:rPr lang="zh-CN" altLang="en-US" sz="2000" dirty="0">
                <a:solidFill>
                  <a:srgbClr val="000000"/>
                </a:solidFill>
                <a:latin typeface="宋体" panose="02010600030101010101" pitchFamily="2" charset="-122"/>
                <a:ea typeface="宋体" panose="02010600030101010101" pitchFamily="2" charset="-122"/>
              </a:rPr>
              <a:t>物质</a:t>
            </a:r>
            <a:r>
              <a:rPr lang="zh-CN" altLang="zh-CN" sz="2000" dirty="0">
                <a:solidFill>
                  <a:srgbClr val="000000"/>
                </a:solidFill>
                <a:latin typeface="宋体" panose="02010600030101010101" pitchFamily="2" charset="-122"/>
                <a:ea typeface="宋体" panose="02010600030101010101" pitchFamily="2" charset="-122"/>
              </a:rPr>
              <a:t>循环整体中割裂开来</a:t>
            </a:r>
            <a:r>
              <a:rPr lang="zh-CN" altLang="en-US" sz="2000" dirty="0">
                <a:solidFill>
                  <a:srgbClr val="000000"/>
                </a:solidFill>
                <a:latin typeface="宋体" panose="02010600030101010101" pitchFamily="2" charset="-122"/>
                <a:ea typeface="宋体" panose="02010600030101010101" pitchFamily="2" charset="-122"/>
              </a:rPr>
              <a:t>进行</a:t>
            </a:r>
            <a:r>
              <a:rPr lang="zh-CN" altLang="zh-CN" sz="2000" dirty="0">
                <a:solidFill>
                  <a:srgbClr val="000000"/>
                </a:solidFill>
                <a:latin typeface="宋体" panose="02010600030101010101" pitchFamily="2" charset="-122"/>
                <a:ea typeface="宋体" panose="02010600030101010101" pitchFamily="2" charset="-122"/>
              </a:rPr>
              <a:t>孤立</a:t>
            </a:r>
            <a:r>
              <a:rPr lang="zh-CN" altLang="en-US" sz="2000" dirty="0">
                <a:solidFill>
                  <a:srgbClr val="000000"/>
                </a:solidFill>
                <a:latin typeface="宋体" panose="02010600030101010101" pitchFamily="2" charset="-122"/>
                <a:ea typeface="宋体" panose="02010600030101010101" pitchFamily="2" charset="-122"/>
              </a:rPr>
              <a:t>分析，而非系统思维</a:t>
            </a:r>
            <a:endParaRPr lang="en-US" altLang="zh-CN" sz="2000" dirty="0">
              <a:solidFill>
                <a:srgbClr val="000000"/>
              </a:solidFill>
              <a:latin typeface="宋体" panose="02010600030101010101" pitchFamily="2" charset="-122"/>
              <a:ea typeface="宋体" panose="02010600030101010101" pitchFamily="2" charset="-122"/>
            </a:endParaRPr>
          </a:p>
          <a:p>
            <a:pPr marL="342900" indent="-342900" algn="just">
              <a:lnSpc>
                <a:spcPct val="150000"/>
              </a:lnSpc>
              <a:spcAft>
                <a:spcPts val="300"/>
              </a:spcAft>
              <a:buClr>
                <a:srgbClr val="209598"/>
              </a:buClr>
              <a:buFont typeface="Wingdings" panose="05000000000000000000" pitchFamily="2" charset="2"/>
              <a:buChar char="Ø"/>
            </a:pPr>
            <a:r>
              <a:rPr lang="zh-CN" altLang="en-US" sz="2000" dirty="0">
                <a:solidFill>
                  <a:srgbClr val="000000"/>
                </a:solidFill>
                <a:latin typeface="宋体" panose="02010600030101010101" pitchFamily="2" charset="-122"/>
                <a:ea typeface="宋体" panose="02010600030101010101" pitchFamily="2" charset="-122"/>
              </a:rPr>
              <a:t>结果，</a:t>
            </a:r>
            <a:r>
              <a:rPr lang="en-US" altLang="zh-CN" sz="2000" dirty="0">
                <a:solidFill>
                  <a:srgbClr val="000000"/>
                </a:solidFill>
                <a:latin typeface="Times New Roman" panose="02020603050405020304" pitchFamily="18" charset="0"/>
                <a:ea typeface="宋体" panose="02010600030101010101" pitchFamily="2" charset="-122"/>
              </a:rPr>
              <a:t> IPAT</a:t>
            </a:r>
            <a:r>
              <a:rPr lang="zh-CN" altLang="zh-CN" sz="2000" dirty="0">
                <a:solidFill>
                  <a:srgbClr val="000000"/>
                </a:solidFill>
                <a:latin typeface="Times New Roman" panose="02020603050405020304" pitchFamily="18" charset="0"/>
                <a:ea typeface="宋体" panose="02010600030101010101" pitchFamily="2" charset="-122"/>
              </a:rPr>
              <a:t>恒等式及其变体</a:t>
            </a:r>
            <a:r>
              <a:rPr lang="zh-CN" altLang="en-US" sz="2000" dirty="0">
                <a:solidFill>
                  <a:srgbClr val="000000"/>
                </a:solidFill>
                <a:latin typeface="Times New Roman" panose="02020603050405020304" pitchFamily="18" charset="0"/>
                <a:ea typeface="宋体" panose="02010600030101010101" pitchFamily="2" charset="-122"/>
              </a:rPr>
              <a:t>无法抓住</a:t>
            </a:r>
            <a:r>
              <a:rPr lang="zh-CN" altLang="en-US" sz="2000" dirty="0">
                <a:solidFill>
                  <a:srgbClr val="000000"/>
                </a:solidFill>
                <a:latin typeface="宋体" panose="02010600030101010101" pitchFamily="2" charset="-122"/>
                <a:ea typeface="宋体" panose="02010600030101010101" pitchFamily="2" charset="-122"/>
              </a:rPr>
              <a:t>空间因素、不同物质循环间交互和</a:t>
            </a:r>
            <a:r>
              <a:rPr lang="zh-CN" altLang="zh-CN" sz="2000" dirty="0">
                <a:solidFill>
                  <a:srgbClr val="000000"/>
                </a:solidFill>
                <a:latin typeface="Times New Roman" panose="02020603050405020304" pitchFamily="18" charset="0"/>
                <a:ea typeface="宋体" panose="02010600030101010101" pitchFamily="2" charset="-122"/>
              </a:rPr>
              <a:t>能源、交通</a:t>
            </a:r>
            <a:r>
              <a:rPr lang="zh-CN" altLang="en-US" sz="2000" dirty="0">
                <a:solidFill>
                  <a:srgbClr val="000000"/>
                </a:solidFill>
                <a:latin typeface="Times New Roman" panose="02020603050405020304" pitchFamily="18" charset="0"/>
                <a:ea typeface="宋体" panose="02010600030101010101" pitchFamily="2" charset="-122"/>
              </a:rPr>
              <a:t>（广义，含通信）动态结合</a:t>
            </a:r>
            <a:r>
              <a:rPr lang="zh-CN" altLang="en-US" sz="2000" dirty="0">
                <a:solidFill>
                  <a:srgbClr val="000000"/>
                </a:solidFill>
                <a:latin typeface="宋体" panose="02010600030101010101" pitchFamily="2" charset="-122"/>
                <a:ea typeface="宋体" panose="02010600030101010101" pitchFamily="2" charset="-122"/>
              </a:rPr>
              <a:t>的作用：</a:t>
            </a:r>
            <a:endParaRPr lang="en-US" altLang="zh-CN" sz="2000" dirty="0">
              <a:solidFill>
                <a:srgbClr val="000000"/>
              </a:solidFill>
              <a:latin typeface="宋体" panose="02010600030101010101" pitchFamily="2" charset="-122"/>
              <a:ea typeface="宋体" panose="02010600030101010101" pitchFamily="2" charset="-122"/>
            </a:endParaRPr>
          </a:p>
          <a:p>
            <a:pPr marL="800100" lvl="1" indent="-342900" algn="just">
              <a:lnSpc>
                <a:spcPct val="150000"/>
              </a:lnSpc>
              <a:spcAft>
                <a:spcPts val="300"/>
              </a:spcAft>
              <a:buClr>
                <a:srgbClr val="209598"/>
              </a:buClr>
              <a:buFont typeface="Wingdings" panose="05000000000000000000" pitchFamily="2" charset="2"/>
              <a:buChar char="Ø"/>
            </a:pPr>
            <a:endParaRPr lang="en-US" altLang="zh-CN" sz="2000" dirty="0">
              <a:solidFill>
                <a:srgbClr val="000000"/>
              </a:solidFill>
              <a:latin typeface="宋体" panose="02010600030101010101" pitchFamily="2" charset="-122"/>
              <a:ea typeface="宋体" panose="02010600030101010101" pitchFamily="2" charset="-122"/>
            </a:endParaRPr>
          </a:p>
        </p:txBody>
      </p:sp>
      <p:grpSp>
        <p:nvGrpSpPr>
          <p:cNvPr id="5" name="组合 4"/>
          <p:cNvGrpSpPr/>
          <p:nvPr/>
        </p:nvGrpSpPr>
        <p:grpSpPr>
          <a:xfrm rot="165258">
            <a:off x="-4772251" y="5548428"/>
            <a:ext cx="19193311" cy="3408184"/>
            <a:chOff x="-2952595" y="894253"/>
            <a:chExt cx="19193311" cy="3408184"/>
          </a:xfrm>
        </p:grpSpPr>
        <p:grpSp>
          <p:nvGrpSpPr>
            <p:cNvPr id="6" name="组合 5"/>
            <p:cNvGrpSpPr/>
            <p:nvPr/>
          </p:nvGrpSpPr>
          <p:grpSpPr>
            <a:xfrm>
              <a:off x="-2952595" y="1576468"/>
              <a:ext cx="11470913" cy="2725969"/>
              <a:chOff x="-2952595" y="1244714"/>
              <a:chExt cx="11470913" cy="3499439"/>
            </a:xfrm>
          </p:grpSpPr>
          <p:sp>
            <p:nvSpPr>
              <p:cNvPr id="23" name="任意多边形: 形状 240"/>
              <p:cNvSpPr/>
              <p:nvPr/>
            </p:nvSpPr>
            <p:spPr>
              <a:xfrm flipV="1">
                <a:off x="-142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4" name="任意多边形: 形状 97"/>
              <p:cNvSpPr/>
              <p:nvPr/>
            </p:nvSpPr>
            <p:spPr>
              <a:xfrm flipV="1">
                <a:off x="-295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5" name="任意多边形: 形状 229"/>
              <p:cNvSpPr/>
              <p:nvPr/>
            </p:nvSpPr>
            <p:spPr>
              <a:xfrm flipV="1">
                <a:off x="-282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6" name="任意多边形: 形状 230"/>
              <p:cNvSpPr/>
              <p:nvPr/>
            </p:nvSpPr>
            <p:spPr>
              <a:xfrm flipV="1">
                <a:off x="-269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7" name="任意多边形: 形状 231"/>
              <p:cNvSpPr/>
              <p:nvPr/>
            </p:nvSpPr>
            <p:spPr>
              <a:xfrm flipV="1">
                <a:off x="-2571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8" name="任意多边形: 形状 232"/>
              <p:cNvSpPr/>
              <p:nvPr/>
            </p:nvSpPr>
            <p:spPr>
              <a:xfrm flipV="1">
                <a:off x="-2444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9" name="任意多边形: 形状 233"/>
              <p:cNvSpPr/>
              <p:nvPr/>
            </p:nvSpPr>
            <p:spPr>
              <a:xfrm flipV="1">
                <a:off x="-2317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0" name="任意多边形: 形状 234"/>
              <p:cNvSpPr/>
              <p:nvPr/>
            </p:nvSpPr>
            <p:spPr>
              <a:xfrm flipV="1">
                <a:off x="-2190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1" name="任意多边形: 形状 235"/>
              <p:cNvSpPr/>
              <p:nvPr/>
            </p:nvSpPr>
            <p:spPr>
              <a:xfrm flipV="1">
                <a:off x="-2063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2" name="任意多边形: 形状 236"/>
              <p:cNvSpPr/>
              <p:nvPr/>
            </p:nvSpPr>
            <p:spPr>
              <a:xfrm flipV="1">
                <a:off x="-1936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3" name="任意多边形: 形状 237"/>
              <p:cNvSpPr/>
              <p:nvPr/>
            </p:nvSpPr>
            <p:spPr>
              <a:xfrm flipV="1">
                <a:off x="-1809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4" name="任意多边形: 形状 238"/>
              <p:cNvSpPr/>
              <p:nvPr/>
            </p:nvSpPr>
            <p:spPr>
              <a:xfrm flipV="1">
                <a:off x="-168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5" name="任意多边形: 形状 239"/>
              <p:cNvSpPr/>
              <p:nvPr/>
            </p:nvSpPr>
            <p:spPr>
              <a:xfrm flipV="1">
                <a:off x="-155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6" name="任意多边形: 形状 241"/>
              <p:cNvSpPr/>
              <p:nvPr/>
            </p:nvSpPr>
            <p:spPr>
              <a:xfrm flipV="1">
                <a:off x="-13269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7" name="任意多边形: 形状 249"/>
              <p:cNvSpPr/>
              <p:nvPr/>
            </p:nvSpPr>
            <p:spPr>
              <a:xfrm flipV="1">
                <a:off x="-1212695" y="12955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8" name="任意多边形: 形状 250"/>
              <p:cNvSpPr/>
              <p:nvPr/>
            </p:nvSpPr>
            <p:spPr>
              <a:xfrm flipV="1">
                <a:off x="-1098395" y="12828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39" name="任意多边形: 形状 251"/>
              <p:cNvSpPr/>
              <p:nvPr/>
            </p:nvSpPr>
            <p:spPr>
              <a:xfrm flipV="1">
                <a:off x="-984095" y="12701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0" name="任意多边形: 形状 252"/>
              <p:cNvSpPr/>
              <p:nvPr/>
            </p:nvSpPr>
            <p:spPr>
              <a:xfrm flipV="1">
                <a:off x="-869795" y="12574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41" name="任意多边形: 形状 253"/>
              <p:cNvSpPr/>
              <p:nvPr/>
            </p:nvSpPr>
            <p:spPr>
              <a:xfrm flipV="1">
                <a:off x="-755495" y="12447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nvGrpSpPr>
            <p:cNvPr id="7" name="组合 6"/>
            <p:cNvGrpSpPr/>
            <p:nvPr/>
          </p:nvGrpSpPr>
          <p:grpSpPr>
            <a:xfrm flipV="1">
              <a:off x="5259247" y="894253"/>
              <a:ext cx="10981469" cy="1421185"/>
              <a:chOff x="2942756" y="2127318"/>
              <a:chExt cx="11559270" cy="1495962"/>
            </a:xfrm>
          </p:grpSpPr>
          <p:sp>
            <p:nvSpPr>
              <p:cNvPr id="8" name="任意多边形: 形状 275"/>
              <p:cNvSpPr/>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9" name="任意多边形: 形状 276"/>
              <p:cNvSpPr/>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0" name="任意多边形: 形状 277"/>
              <p:cNvSpPr/>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1" name="任意多边形: 形状 278"/>
              <p:cNvSpPr/>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2" name="任意多边形: 形状 279"/>
              <p:cNvSpPr/>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3" name="任意多边形: 形状 280"/>
              <p:cNvSpPr/>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4" name="任意多边形: 形状 281"/>
              <p:cNvSpPr/>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5" name="任意多边形: 形状 282"/>
              <p:cNvSpPr/>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6" name="任意多边形: 形状 283"/>
              <p:cNvSpPr/>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7" name="任意多边形: 形状 284"/>
              <p:cNvSpPr/>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8" name="任意多边形: 形状 285"/>
              <p:cNvSpPr/>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19" name="任意多边形: 形状 286"/>
              <p:cNvSpPr/>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0" name="任意多边形: 形状 287"/>
              <p:cNvSpPr/>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1" name="任意多边形: 形状 288"/>
              <p:cNvSpPr/>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sp>
            <p:nvSpPr>
              <p:cNvPr id="22" name="任意多边形: 形状 289"/>
              <p:cNvSpPr/>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endParaRPr>
              </a:p>
            </p:txBody>
          </p:sp>
        </p:grpSp>
      </p:grpSp>
      <p:sp>
        <p:nvSpPr>
          <p:cNvPr id="43" name="矩形 42"/>
          <p:cNvSpPr/>
          <p:nvPr/>
        </p:nvSpPr>
        <p:spPr>
          <a:xfrm>
            <a:off x="0" y="-9615"/>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42" name="文本框 41"/>
          <p:cNvSpPr txBox="1"/>
          <p:nvPr/>
        </p:nvSpPr>
        <p:spPr>
          <a:xfrm>
            <a:off x="-279" y="636353"/>
            <a:ext cx="6096000" cy="521970"/>
          </a:xfrm>
          <a:prstGeom prst="rect">
            <a:avLst/>
          </a:prstGeom>
          <a:noFill/>
        </p:spPr>
        <p:txBody>
          <a:bodyPr wrap="square" rtlCol="0">
            <a:spAutoFit/>
          </a:bodyPr>
          <a:lstStyle/>
          <a:p>
            <a:r>
              <a:rPr lang="zh-CN" altLang="en-US"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（二）</a:t>
            </a:r>
            <a:r>
              <a:rPr lang="en-US" altLang="zh-CN"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IPAT</a:t>
            </a:r>
            <a:r>
              <a:rPr lang="zh-CN" altLang="en-US"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恒等式及其变体的局限性</a:t>
            </a:r>
          </a:p>
        </p:txBody>
      </p:sp>
      <p:pic>
        <p:nvPicPr>
          <p:cNvPr id="3" name="图片 2" descr="4倍放大"/>
          <p:cNvPicPr>
            <a:picLocks noChangeAspect="1"/>
          </p:cNvPicPr>
          <p:nvPr/>
        </p:nvPicPr>
        <p:blipFill>
          <a:blip r:embed="rId3"/>
          <a:srcRect r="74487" b="-13203"/>
          <a:stretch>
            <a:fillRect/>
          </a:stretch>
        </p:blipFill>
        <p:spPr>
          <a:xfrm>
            <a:off x="7431634" y="91727"/>
            <a:ext cx="1241425" cy="544830"/>
          </a:xfrm>
          <a:prstGeom prst="rect">
            <a:avLst/>
          </a:prstGeom>
        </p:spPr>
      </p:pic>
      <p:sp>
        <p:nvSpPr>
          <p:cNvPr id="4" name="文本框 9"/>
          <p:cNvSpPr txBox="1"/>
          <p:nvPr/>
        </p:nvSpPr>
        <p:spPr>
          <a:xfrm>
            <a:off x="8605277" y="67076"/>
            <a:ext cx="5443220"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192809"/>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8" name="文本框 9"/>
          <p:cNvSpPr txBox="1"/>
          <p:nvPr/>
        </p:nvSpPr>
        <p:spPr>
          <a:xfrm>
            <a:off x="8588828" y="226644"/>
            <a:ext cx="3838244"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schemeClr val="tx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schemeClr val="tx1"/>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p>
        </p:txBody>
      </p:sp>
      <p:pic>
        <p:nvPicPr>
          <p:cNvPr id="9" name="图片 8" descr="4倍放大"/>
          <p:cNvPicPr>
            <a:picLocks noChangeAspect="1"/>
          </p:cNvPicPr>
          <p:nvPr/>
        </p:nvPicPr>
        <p:blipFill>
          <a:blip r:embed="rId2"/>
          <a:srcRect r="74487" b="-13203"/>
          <a:stretch>
            <a:fillRect/>
          </a:stretch>
        </p:blipFill>
        <p:spPr>
          <a:xfrm>
            <a:off x="7463007" y="292849"/>
            <a:ext cx="1241425" cy="544830"/>
          </a:xfrm>
          <a:prstGeom prst="rect">
            <a:avLst/>
          </a:prstGeom>
        </p:spPr>
      </p:pic>
      <p:sp>
        <p:nvSpPr>
          <p:cNvPr id="5" name="文本框 4"/>
          <p:cNvSpPr txBox="1"/>
          <p:nvPr/>
        </p:nvSpPr>
        <p:spPr>
          <a:xfrm>
            <a:off x="-30" y="669152"/>
            <a:ext cx="6096000" cy="523220"/>
          </a:xfrm>
          <a:prstGeom prst="rect">
            <a:avLst/>
          </a:prstGeom>
          <a:noFill/>
        </p:spPr>
        <p:txBody>
          <a:bodyPr wrap="square" rtlCol="0">
            <a:spAutoFit/>
          </a:bodyPr>
          <a:lstStyle/>
          <a:p>
            <a:r>
              <a:rPr lang="zh-CN" altLang="en-US"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（二）</a:t>
            </a:r>
            <a:r>
              <a:rPr lang="en-US" altLang="zh-CN"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IPAT</a:t>
            </a:r>
            <a:r>
              <a:rPr lang="zh-CN" altLang="en-US" sz="2800" b="1" dirty="0">
                <a:solidFill>
                  <a:schemeClr val="bg1"/>
                </a:solidFill>
                <a:effectLst>
                  <a:outerShdw blurRad="50800" dist="38100" dir="2700000" algn="tl" rotWithShape="0">
                    <a:schemeClr val="tx1">
                      <a:lumMod val="95000"/>
                      <a:lumOff val="5000"/>
                      <a:alpha val="40000"/>
                    </a:schemeClr>
                  </a:outerShdw>
                </a:effectLst>
                <a:latin typeface="微软雅黑" panose="020B0503020204020204" charset="-122"/>
                <a:ea typeface="微软雅黑" panose="020B0503020204020204" charset="-122"/>
                <a:cs typeface="+mn-ea"/>
                <a:sym typeface="+mn-lt"/>
              </a:rPr>
              <a:t>恒等式及其变体的局限性</a:t>
            </a:r>
          </a:p>
        </p:txBody>
      </p:sp>
      <p:sp>
        <p:nvSpPr>
          <p:cNvPr id="11" name="文本框 10"/>
          <p:cNvSpPr txBox="1"/>
          <p:nvPr/>
        </p:nvSpPr>
        <p:spPr>
          <a:xfrm>
            <a:off x="212725" y="1361440"/>
            <a:ext cx="11849735" cy="5100320"/>
          </a:xfrm>
          <a:prstGeom prst="rect">
            <a:avLst/>
          </a:prstGeom>
          <a:noFill/>
        </p:spPr>
        <p:txBody>
          <a:bodyPr wrap="square">
            <a:spAutoFit/>
          </a:bodyPr>
          <a:lstStyle/>
          <a:p>
            <a:pPr marL="342900" indent="-342900" algn="just" fontAlgn="auto">
              <a:lnSpc>
                <a:spcPct val="150000"/>
              </a:lnSpc>
              <a:spcAft>
                <a:spcPts val="300"/>
              </a:spcAft>
              <a:buClr>
                <a:srgbClr val="209598"/>
              </a:buClr>
              <a:buSzTx/>
              <a:buFont typeface="Wingdings" panose="05000000000000000000" pitchFamily="2" charset="2"/>
              <a:buChar char="Ø"/>
            </a:pPr>
            <a:r>
              <a:rPr lang="zh-CN" altLang="zh-CN" sz="20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能源与交通（通讯）的动态结合：能源、交通是人与自然之间、人与人之间物质、能量、信息循环不可或缺的基础设施，具有战略性、先导性。自人类文明诞生以来，人与自然互动方式的重大转变无不根源于能源、通信、交通技术的动态结合。</a:t>
            </a:r>
          </a:p>
          <a:p>
            <a:pPr lvl="2" indent="-342900" algn="just">
              <a:lnSpc>
                <a:spcPct val="150000"/>
              </a:lnSpc>
              <a:spcAft>
                <a:spcPts val="300"/>
              </a:spcAft>
              <a:buClr>
                <a:srgbClr val="209598"/>
              </a:buClr>
              <a:buSzTx/>
              <a:buFont typeface="Wingdings" panose="05000000000000000000" pitchFamily="2" charset="2"/>
              <a:buChar char="Ø"/>
            </a:pPr>
            <a:r>
              <a:rPr lang="zh-CN" altLang="zh-CN"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例如，根据未来学家里夫金（Jeremy Rifkin），19世纪发生的第一次产业革命是蒸汽驱动的印刷和电报、煤炭、铁路运输的匹配融合的结果，20世纪第二次产业革命则是基于电力、电信（电话、广播和电视）、石油、内燃机驱动的交通运输的结合；正在发生的第三次产业革命则是可再生能源、数字、新能源交通技术的结合</a:t>
            </a:r>
          </a:p>
          <a:p>
            <a:pPr marL="342900" indent="-342900" algn="just">
              <a:lnSpc>
                <a:spcPct val="150000"/>
              </a:lnSpc>
              <a:spcAft>
                <a:spcPts val="300"/>
              </a:spcAft>
              <a:buClr>
                <a:srgbClr val="209598"/>
              </a:buClr>
              <a:buSzTx/>
              <a:buFont typeface="Wingdings" panose="05000000000000000000" pitchFamily="2" charset="2"/>
              <a:buChar char="Ø"/>
            </a:pPr>
            <a:r>
              <a:rPr lang="zh-CN" altLang="zh-CN" sz="20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然而，IPAT恒等式及其变体中没有交通通讯，仅仅能把能源消耗及其环境影响从整个物质、能量循环中割裂出来进行孤立处理，因而从根本上无视了能源与交通动态结合在绿色低碳发展中的根本性作用</a:t>
            </a:r>
          </a:p>
          <a:p>
            <a:pPr marL="342900" indent="-342900" algn="just">
              <a:lnSpc>
                <a:spcPct val="150000"/>
              </a:lnSpc>
              <a:spcAft>
                <a:spcPts val="300"/>
              </a:spcAft>
              <a:buClr>
                <a:srgbClr val="209598"/>
              </a:buClr>
              <a:buSzTx/>
              <a:buFont typeface="Wingdings" panose="05000000000000000000" pitchFamily="2" charset="2"/>
              <a:buChar char="Ø"/>
            </a:pPr>
            <a:r>
              <a:rPr lang="zh-CN" altLang="zh-CN" sz="2000"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因此，全面精准定量分析人类驱动因素的根本出路在于：</a:t>
            </a:r>
            <a:r>
              <a:rPr lang="zh-CN" altLang="zh-CN" sz="2000" b="1" dirty="0">
                <a:solidFill>
                  <a:srgbClr val="000000"/>
                </a:solidFill>
                <a:effectLst/>
                <a:latin typeface="宋体" panose="02010600030101010101" pitchFamily="2" charset="-122"/>
                <a:ea typeface="宋体" panose="02010600030101010101" pitchFamily="2" charset="-122"/>
                <a:cs typeface="仿宋" panose="02010609060101010101" pitchFamily="49" charset="-122"/>
              </a:rPr>
              <a:t>放弃“黑箱”范式，把人类社会作为“白箱”处理，纳入人类社会结构性因素。</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92796"/>
            <a:ext cx="12175840" cy="3358957"/>
          </a:xfrm>
          <a:prstGeom prst="rect">
            <a:avLst/>
          </a:prstGeom>
          <a:gradFill>
            <a:gsLst>
              <a:gs pos="0">
                <a:srgbClr val="79DAC8"/>
              </a:gs>
              <a:gs pos="99000">
                <a:srgbClr val="209598"/>
              </a:gs>
            </a:gsLst>
            <a:lin ang="13500000" scaled="1"/>
          </a:gradFill>
          <a:ln>
            <a:noFill/>
          </a:ln>
          <a:effectLst>
            <a:outerShdw blurRad="315168" dist="38100" dir="2700000" algn="tl" rotWithShape="0">
              <a:srgbClr val="209598">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9"/>
          <p:cNvSpPr txBox="1"/>
          <p:nvPr/>
        </p:nvSpPr>
        <p:spPr>
          <a:xfrm>
            <a:off x="1882618" y="299799"/>
            <a:ext cx="5443220" cy="800735"/>
          </a:xfrm>
          <a:prstGeom prst="rect">
            <a:avLst/>
          </a:prstGeom>
          <a:noFill/>
        </p:spPr>
        <p:txBody>
          <a:bodyPr wrap="square" rtlCol="0">
            <a:noAutofit/>
            <a:scene3d>
              <a:camera prst="orthographicFront"/>
              <a:lightRig rig="threePt" dir="t"/>
            </a:scene3d>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中国社会科学院生态文明研究所</a:t>
            </a:r>
            <a:endParaRPr kumimoji="0" lang="en-US" altLang="zh-CN" sz="1800" b="0" i="0" u="none" strike="noStrike" kern="100" cap="none" spc="0" normalizeH="0" baseline="0" noProof="0" dirty="0">
              <a:ln>
                <a:noFill/>
              </a:ln>
              <a:solidFill>
                <a:prstClr val="black"/>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Research Institute for </a:t>
            </a:r>
            <a:r>
              <a:rPr kumimoji="0" lang="en-US" altLang="zh-CN" sz="1400" b="1" i="0" u="none" strike="noStrike" kern="1200" cap="none" spc="0" normalizeH="0" baseline="0" noProof="0" dirty="0" err="1">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rPr>
              <a:t>Eco-civilization，CASS</a:t>
            </a:r>
            <a:endParaRPr kumimoji="0" lang="en-US" altLang="zh-CN" sz="1400" b="1" i="0" u="none" strike="noStrike" kern="1200" cap="none" spc="0" normalizeH="0" baseline="0" noProof="0" dirty="0">
              <a:ln>
                <a:noFill/>
              </a:ln>
              <a:solidFill>
                <a:prstClr val="black"/>
              </a:solidFill>
              <a:effectLst>
                <a:outerShdw blurRad="38100" dist="19050" dir="2700000" algn="tl">
                  <a:srgbClr val="000000">
                    <a:alpha val="40000"/>
                  </a:srgbClr>
                </a:outerShdw>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4" name="文本框 3"/>
          <p:cNvSpPr txBox="1"/>
          <p:nvPr/>
        </p:nvSpPr>
        <p:spPr>
          <a:xfrm>
            <a:off x="780288" y="1791923"/>
            <a:ext cx="10430930" cy="2514278"/>
          </a:xfrm>
          <a:prstGeom prst="rect">
            <a:avLst/>
          </a:prstGeom>
          <a:noFill/>
        </p:spPr>
        <p:txBody>
          <a:bodyPr wrap="square" rtlCol="0">
            <a:spAutoFit/>
          </a:bodyPr>
          <a:lstStyle/>
          <a:p>
            <a:pPr algn="ctr" defTabSz="457200">
              <a:lnSpc>
                <a:spcPct val="125000"/>
              </a:lnSpc>
              <a:spcBef>
                <a:spcPts val="200"/>
              </a:spcBef>
              <a:spcAft>
                <a:spcPts val="800"/>
              </a:spcAft>
              <a:buClr>
                <a:srgbClr val="44546A"/>
              </a:buClr>
              <a:buSzPct val="120000"/>
              <a:defRPr/>
            </a:pPr>
            <a:r>
              <a:rPr kumimoji="1" lang="zh-CN" altLang="en-US"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sym typeface="Wingdings 2" panose="05020102010507070707" pitchFamily="18" charset="2"/>
              </a:rPr>
              <a:t>二、</a:t>
            </a:r>
            <a:r>
              <a:rPr kumimoji="1" lang="zh-CN" altLang="zh-CN"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一个新生态经济学综合</a:t>
            </a:r>
            <a:r>
              <a:rPr kumimoji="1" lang="zh-CN" altLang="en-US"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分析</a:t>
            </a:r>
            <a:r>
              <a:rPr kumimoji="1" lang="zh-CN" altLang="zh-CN"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框架</a:t>
            </a:r>
            <a:r>
              <a:rPr kumimoji="1" lang="zh-CN" altLang="en-US"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a:t>
            </a:r>
            <a:endParaRPr kumimoji="1" lang="en-US" altLang="zh-CN"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endParaRPr>
          </a:p>
          <a:p>
            <a:pPr algn="ctr" defTabSz="457200">
              <a:lnSpc>
                <a:spcPct val="125000"/>
              </a:lnSpc>
              <a:spcBef>
                <a:spcPts val="200"/>
              </a:spcBef>
              <a:spcAft>
                <a:spcPts val="800"/>
              </a:spcAft>
              <a:buClr>
                <a:srgbClr val="44546A"/>
              </a:buClr>
              <a:buSzPct val="120000"/>
              <a:defRPr/>
            </a:pPr>
            <a:r>
              <a:rPr kumimoji="1" lang="en-US" altLang="zh-CN"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I-NEE</a:t>
            </a:r>
            <a:r>
              <a:rPr kumimoji="1" lang="zh-CN" altLang="en-US"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模型</a:t>
            </a:r>
            <a:endParaRPr kumimoji="1" lang="en-US" altLang="zh-CN" sz="36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endParaRPr>
          </a:p>
          <a:p>
            <a:r>
              <a:rPr kumimoji="1" lang="en-US" altLang="zh-CN" sz="28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rPr>
              <a:t>                </a:t>
            </a:r>
          </a:p>
          <a:p>
            <a:pPr defTabSz="457200">
              <a:lnSpc>
                <a:spcPct val="125000"/>
              </a:lnSpc>
              <a:spcBef>
                <a:spcPts val="200"/>
              </a:spcBef>
              <a:spcAft>
                <a:spcPts val="800"/>
              </a:spcAft>
              <a:buClr>
                <a:srgbClr val="44546A"/>
              </a:buClr>
              <a:buSzPct val="120000"/>
              <a:defRPr/>
            </a:pPr>
            <a:endParaRPr kumimoji="1" lang="en-US" altLang="zh-CN" sz="2000" b="1" spc="300" dirty="0">
              <a:solidFill>
                <a:schemeClr val="bg1"/>
              </a:solidFill>
              <a:effectLst>
                <a:outerShdw blurRad="50800" dist="38100" dir="2700000" algn="tl" rotWithShape="0">
                  <a:prstClr val="black">
                    <a:alpha val="40000"/>
                  </a:prstClr>
                </a:outerShdw>
                <a:reflection blurRad="179139" stA="55000" endA="300" endPos="45500" dir="5400000" sy="-100000" algn="bl" rotWithShape="0"/>
              </a:effectLst>
              <a:latin typeface="微软雅黑" panose="020B0503020204020204" charset="-122"/>
              <a:ea typeface="微软雅黑" panose="020B0503020204020204" charset="-122"/>
            </a:endParaRPr>
          </a:p>
        </p:txBody>
      </p:sp>
      <p:pic>
        <p:nvPicPr>
          <p:cNvPr id="11" name="图片 10" descr="4倍放大"/>
          <p:cNvPicPr>
            <a:picLocks noChangeAspect="1"/>
          </p:cNvPicPr>
          <p:nvPr/>
        </p:nvPicPr>
        <p:blipFill>
          <a:blip r:embed="rId2"/>
          <a:srcRect r="74487" b="-13203"/>
          <a:stretch>
            <a:fillRect/>
          </a:stretch>
        </p:blipFill>
        <p:spPr>
          <a:xfrm>
            <a:off x="604363" y="341074"/>
            <a:ext cx="1241425" cy="54483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M3MDc2ODI1YzA2OTVmNmI4OTA3MzBmYmY3ODhhMz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959*122"/>
  <p:tag name="TABLE_ENDDRAG_RECT" val="0*120*959*122"/>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TABLE_ENDDRAG_ORIGIN_RECT" val="959*122"/>
  <p:tag name="TABLE_ENDDRAG_RECT" val="0*120*959*12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762*359"/>
  <p:tag name="TABLE_ENDDRAG_RECT" val="74*126*762*359"/>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2840</Words>
  <Application>Microsoft Office PowerPoint</Application>
  <PresentationFormat>宽屏</PresentationFormat>
  <Paragraphs>281</Paragraphs>
  <Slides>21</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等线</vt:lpstr>
      <vt:lpstr>等线 Light</vt:lpstr>
      <vt:lpstr>黑体</vt:lpstr>
      <vt:lpstr>宋体</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1708</dc:creator>
  <cp:lastModifiedBy>cbuejrv</cp:lastModifiedBy>
  <cp:revision>99</cp:revision>
  <dcterms:created xsi:type="dcterms:W3CDTF">2023-02-21T11:19:00Z</dcterms:created>
  <dcterms:modified xsi:type="dcterms:W3CDTF">2023-09-26T00:55:52Z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7F74FAE70C0B454B878DCD131E354DCA_13</vt:lpwstr>
  </property>
  <property fmtid="{D5CDD505-2E9C-101B-9397-08002B2CF9AE}" pid="3" name="KSOProductBuildVer">
    <vt:lpwstr>2052-12.1.0.15374</vt:lpwstr>
  </property>
</Properties>
</file>